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4"/>
  </p:notesMasterIdLst>
  <p:handoutMasterIdLst>
    <p:handoutMasterId r:id="rId35"/>
  </p:handoutMasterIdLst>
  <p:sldIdLst>
    <p:sldId id="1528" r:id="rId5"/>
    <p:sldId id="1534" r:id="rId6"/>
    <p:sldId id="1538" r:id="rId7"/>
    <p:sldId id="1539" r:id="rId8"/>
    <p:sldId id="1540" r:id="rId9"/>
    <p:sldId id="1541" r:id="rId10"/>
    <p:sldId id="1542" r:id="rId11"/>
    <p:sldId id="1543" r:id="rId12"/>
    <p:sldId id="1544" r:id="rId13"/>
    <p:sldId id="1545" r:id="rId14"/>
    <p:sldId id="1546" r:id="rId15"/>
    <p:sldId id="1547" r:id="rId16"/>
    <p:sldId id="1548" r:id="rId17"/>
    <p:sldId id="1549" r:id="rId18"/>
    <p:sldId id="1554" r:id="rId19"/>
    <p:sldId id="1555" r:id="rId20"/>
    <p:sldId id="1559" r:id="rId21"/>
    <p:sldId id="1560" r:id="rId22"/>
    <p:sldId id="1519" r:id="rId23"/>
    <p:sldId id="1561" r:id="rId24"/>
    <p:sldId id="1557" r:id="rId25"/>
    <p:sldId id="1558" r:id="rId26"/>
    <p:sldId id="1556" r:id="rId27"/>
    <p:sldId id="1562" r:id="rId28"/>
    <p:sldId id="1563" r:id="rId29"/>
    <p:sldId id="1564" r:id="rId30"/>
    <p:sldId id="1565" r:id="rId31"/>
    <p:sldId id="1536" r:id="rId32"/>
    <p:sldId id="1535"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23" autoAdjust="0"/>
    <p:restoredTop sz="95382" autoAdjust="0"/>
  </p:normalViewPr>
  <p:slideViewPr>
    <p:cSldViewPr>
      <p:cViewPr varScale="1">
        <p:scale>
          <a:sx n="82" d="100"/>
          <a:sy n="82" d="100"/>
        </p:scale>
        <p:origin x="86" y="6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10/3/2016 1:08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10/3/2016 1:08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10/3/2016 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555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408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037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10/3/2016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58198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1:49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593000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1:54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187863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10/3/2016 1:08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398328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10/3/2016 1:08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63381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10/3/2016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2482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032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440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85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560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269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hyperlink" Target="https://docs.asp.net/en/latest/fundamentals/configuration.html#custom-config-provider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tomorrow</a:t>
            </a:r>
          </a:p>
        </p:txBody>
      </p:sp>
      <p:grpSp>
        <p:nvGrpSpPr>
          <p:cNvPr id="27" name="Group 26"/>
          <p:cNvGrpSpPr/>
          <p:nvPr/>
        </p:nvGrpSpPr>
        <p:grpSpPr>
          <a:xfrm>
            <a:off x="1604928" y="1380744"/>
            <a:ext cx="2827243" cy="1965049"/>
            <a:chOff x="1719261" y="1582079"/>
            <a:chExt cx="2772058" cy="1926693"/>
          </a:xfrm>
        </p:grpSpPr>
        <p:sp>
          <p:nvSpPr>
            <p:cNvPr id="28" name="Rectangle 27"/>
            <p:cNvSpPr/>
            <p:nvPr/>
          </p:nvSpPr>
          <p:spPr bwMode="auto">
            <a:xfrm>
              <a:off x="1719261" y="1582079"/>
              <a:ext cx="2772058" cy="1926693"/>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9" name="TextBox 28"/>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0" name="Group 29"/>
          <p:cNvGrpSpPr/>
          <p:nvPr/>
        </p:nvGrpSpPr>
        <p:grpSpPr>
          <a:xfrm>
            <a:off x="4558108" y="1380744"/>
            <a:ext cx="2817909" cy="1965049"/>
            <a:chOff x="4604404" y="1582078"/>
            <a:chExt cx="2772059" cy="1926693"/>
          </a:xfrm>
        </p:grpSpPr>
        <p:sp>
          <p:nvSpPr>
            <p:cNvPr id="31" name="Rectangle 30"/>
            <p:cNvSpPr/>
            <p:nvPr/>
          </p:nvSpPr>
          <p:spPr bwMode="auto">
            <a:xfrm>
              <a:off x="4604404" y="1582078"/>
              <a:ext cx="2772058" cy="1926693"/>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2" name="Group 41"/>
          <p:cNvGrpSpPr/>
          <p:nvPr/>
        </p:nvGrpSpPr>
        <p:grpSpPr>
          <a:xfrm>
            <a:off x="7500903" y="1381951"/>
            <a:ext cx="2822415" cy="1963843"/>
            <a:chOff x="7489548" y="1582078"/>
            <a:chExt cx="2770346" cy="1925511"/>
          </a:xfrm>
        </p:grpSpPr>
        <p:sp>
          <p:nvSpPr>
            <p:cNvPr id="43" name="Rectangle 42"/>
            <p:cNvSpPr/>
            <p:nvPr/>
          </p:nvSpPr>
          <p:spPr bwMode="auto">
            <a:xfrm>
              <a:off x="7489548" y="1582079"/>
              <a:ext cx="2770346" cy="192551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4" name="TextBox 43"/>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p:txBody>
        </p:sp>
      </p:grpSp>
      <p:sp>
        <p:nvSpPr>
          <p:cNvPr id="47" name="TextBox 46"/>
          <p:cNvSpPr txBox="1"/>
          <p:nvPr/>
        </p:nvSpPr>
        <p:spPr>
          <a:xfrm>
            <a:off x="1604928" y="3460572"/>
            <a:ext cx="8718390" cy="2052097"/>
          </a:xfrm>
          <a:prstGeom prst="rect">
            <a:avLst/>
          </a:prstGeom>
          <a:solidFill>
            <a:srgbClr val="5C2D91"/>
          </a:solidFill>
        </p:spPr>
        <p:txBody>
          <a:bodyPr wrap="square" tIns="0"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 LIBRARY</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1"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One library to rule them all</a:t>
            </a:r>
          </a:p>
        </p:txBody>
      </p:sp>
      <p:sp>
        <p:nvSpPr>
          <p:cNvPr id="52" name="TextBox 51"/>
          <p:cNvSpPr txBox="1"/>
          <p:nvPr/>
        </p:nvSpPr>
        <p:spPr>
          <a:xfrm>
            <a:off x="2364378" y="2701105"/>
            <a:ext cx="1300333"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sp>
        <p:nvSpPr>
          <p:cNvPr id="53" name="TextBox 52"/>
          <p:cNvSpPr txBox="1"/>
          <p:nvPr/>
        </p:nvSpPr>
        <p:spPr>
          <a:xfrm>
            <a:off x="2770610" y="2169113"/>
            <a:ext cx="1573201"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54" name="TextBox 53"/>
          <p:cNvSpPr txBox="1"/>
          <p:nvPr/>
        </p:nvSpPr>
        <p:spPr>
          <a:xfrm>
            <a:off x="1701999" y="2169113"/>
            <a:ext cx="981530"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sp>
        <p:nvSpPr>
          <p:cNvPr id="55" name="TextBox 54"/>
          <p:cNvSpPr txBox="1"/>
          <p:nvPr/>
        </p:nvSpPr>
        <p:spPr>
          <a:xfrm>
            <a:off x="4895052" y="2169113"/>
            <a:ext cx="1360330"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56" name="TextBox 55"/>
          <p:cNvSpPr txBox="1"/>
          <p:nvPr/>
        </p:nvSpPr>
        <p:spPr>
          <a:xfrm>
            <a:off x="5487356" y="2701105"/>
            <a:ext cx="1554339"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sp>
        <p:nvSpPr>
          <p:cNvPr id="57" name="Rectangle 56"/>
          <p:cNvSpPr/>
          <p:nvPr/>
        </p:nvSpPr>
        <p:spPr>
          <a:xfrm>
            <a:off x="6744438" y="2743212"/>
            <a:ext cx="270088" cy="318286"/>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endParaRPr kumimoji="0" lang="en-US" sz="1428"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8" name="TextBox 57"/>
          <p:cNvSpPr txBox="1"/>
          <p:nvPr/>
        </p:nvSpPr>
        <p:spPr>
          <a:xfrm>
            <a:off x="7696760" y="2169113"/>
            <a:ext cx="1172385"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59" name="TextBox 58"/>
          <p:cNvSpPr txBox="1"/>
          <p:nvPr/>
        </p:nvSpPr>
        <p:spPr>
          <a:xfrm>
            <a:off x="8947051" y="2435109"/>
            <a:ext cx="1203962"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grpSp>
        <p:nvGrpSpPr>
          <p:cNvPr id="60" name="Group 59"/>
          <p:cNvGrpSpPr/>
          <p:nvPr/>
        </p:nvGrpSpPr>
        <p:grpSpPr>
          <a:xfrm>
            <a:off x="1605123" y="5627448"/>
            <a:ext cx="8723377" cy="1055719"/>
            <a:chOff x="1973256" y="5338408"/>
            <a:chExt cx="8553107" cy="1035113"/>
          </a:xfrm>
        </p:grpSpPr>
        <p:sp>
          <p:nvSpPr>
            <p:cNvPr id="61" name="TextBox 60"/>
            <p:cNvSpPr txBox="1"/>
            <p:nvPr/>
          </p:nvSpPr>
          <p:spPr>
            <a:xfrm>
              <a:off x="1973257" y="5338408"/>
              <a:ext cx="8553106" cy="1035113"/>
            </a:xfrm>
            <a:prstGeom prst="rect">
              <a:avLst/>
            </a:prstGeom>
            <a:solidFill>
              <a:schemeClr val="accent5"/>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811442"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Compilers</a:t>
              </a:r>
            </a:p>
          </p:txBody>
        </p:sp>
        <p:sp>
          <p:nvSpPr>
            <p:cNvPr id="63" name="TextBox 62"/>
            <p:cNvSpPr txBox="1"/>
            <p:nvPr/>
          </p:nvSpPr>
          <p:spPr>
            <a:xfrm>
              <a:off x="5235634"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Languages</a:t>
              </a:r>
            </a:p>
          </p:txBody>
        </p:sp>
        <p:sp>
          <p:nvSpPr>
            <p:cNvPr id="64" name="TextBox 63"/>
            <p:cNvSpPr txBox="1"/>
            <p:nvPr/>
          </p:nvSpPr>
          <p:spPr>
            <a:xfrm>
              <a:off x="7659826"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 components</a:t>
              </a:r>
            </a:p>
          </p:txBody>
        </p:sp>
        <p:sp>
          <p:nvSpPr>
            <p:cNvPr id="65" name="TextBox 64"/>
            <p:cNvSpPr txBox="1"/>
            <p:nvPr/>
          </p:nvSpPr>
          <p:spPr>
            <a:xfrm>
              <a:off x="1973256" y="5338408"/>
              <a:ext cx="8553106" cy="32669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COMMON INFRASTRUCTURE</a:t>
              </a:r>
            </a:p>
          </p:txBody>
        </p:sp>
      </p:grpSp>
      <p:sp>
        <p:nvSpPr>
          <p:cNvPr id="66" name="TextBox 65"/>
          <p:cNvSpPr txBox="1"/>
          <p:nvPr/>
        </p:nvSpPr>
        <p:spPr>
          <a:xfrm>
            <a:off x="7696759" y="2701105"/>
            <a:ext cx="1171549"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23375715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tomorrow—reusing code</a:t>
            </a:r>
          </a:p>
        </p:txBody>
      </p:sp>
      <p:grpSp>
        <p:nvGrpSpPr>
          <p:cNvPr id="27" name="Group 26"/>
          <p:cNvGrpSpPr/>
          <p:nvPr/>
        </p:nvGrpSpPr>
        <p:grpSpPr>
          <a:xfrm>
            <a:off x="1604928" y="1380744"/>
            <a:ext cx="2827243" cy="1965049"/>
            <a:chOff x="1719261" y="1582079"/>
            <a:chExt cx="2772058" cy="1926693"/>
          </a:xfrm>
        </p:grpSpPr>
        <p:sp>
          <p:nvSpPr>
            <p:cNvPr id="28" name="Rectangle 27"/>
            <p:cNvSpPr/>
            <p:nvPr/>
          </p:nvSpPr>
          <p:spPr bwMode="auto">
            <a:xfrm>
              <a:off x="1719261" y="1582079"/>
              <a:ext cx="2772058" cy="1926693"/>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9" name="TextBox 28"/>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0" name="Group 29"/>
          <p:cNvGrpSpPr/>
          <p:nvPr/>
        </p:nvGrpSpPr>
        <p:grpSpPr>
          <a:xfrm>
            <a:off x="4558108" y="1380744"/>
            <a:ext cx="2817909" cy="1965049"/>
            <a:chOff x="4604404" y="1582078"/>
            <a:chExt cx="2772059" cy="1926693"/>
          </a:xfrm>
        </p:grpSpPr>
        <p:sp>
          <p:nvSpPr>
            <p:cNvPr id="31" name="Rectangle 30"/>
            <p:cNvSpPr/>
            <p:nvPr/>
          </p:nvSpPr>
          <p:spPr bwMode="auto">
            <a:xfrm>
              <a:off x="4604404" y="1582078"/>
              <a:ext cx="2772058" cy="1926693"/>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2" name="Group 41"/>
          <p:cNvGrpSpPr/>
          <p:nvPr/>
        </p:nvGrpSpPr>
        <p:grpSpPr>
          <a:xfrm>
            <a:off x="7500903" y="1381951"/>
            <a:ext cx="2822415" cy="1963843"/>
            <a:chOff x="7489548" y="1582078"/>
            <a:chExt cx="2770346" cy="1925511"/>
          </a:xfrm>
        </p:grpSpPr>
        <p:sp>
          <p:nvSpPr>
            <p:cNvPr id="43" name="Rectangle 42"/>
            <p:cNvSpPr/>
            <p:nvPr/>
          </p:nvSpPr>
          <p:spPr bwMode="auto">
            <a:xfrm>
              <a:off x="7489548" y="1582079"/>
              <a:ext cx="2770346" cy="192551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4" name="TextBox 43"/>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p:txBody>
        </p:sp>
      </p:grpSp>
      <p:sp>
        <p:nvSpPr>
          <p:cNvPr id="47" name="TextBox 46"/>
          <p:cNvSpPr txBox="1"/>
          <p:nvPr/>
        </p:nvSpPr>
        <p:spPr>
          <a:xfrm>
            <a:off x="1604928" y="3460572"/>
            <a:ext cx="8718390" cy="2048256"/>
          </a:xfrm>
          <a:prstGeom prst="rect">
            <a:avLst/>
          </a:prstGeom>
          <a:solidFill>
            <a:srgbClr val="5C2D91"/>
          </a:solidFill>
        </p:spPr>
        <p:txBody>
          <a:bodyPr wrap="square" tIns="0"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73" b="0" i="1"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60" name="Group 59"/>
          <p:cNvGrpSpPr/>
          <p:nvPr/>
        </p:nvGrpSpPr>
        <p:grpSpPr>
          <a:xfrm>
            <a:off x="1605123" y="5627448"/>
            <a:ext cx="8723377" cy="1055719"/>
            <a:chOff x="1973256" y="5338408"/>
            <a:chExt cx="8553107" cy="1035113"/>
          </a:xfrm>
        </p:grpSpPr>
        <p:sp>
          <p:nvSpPr>
            <p:cNvPr id="61" name="TextBox 60"/>
            <p:cNvSpPr txBox="1"/>
            <p:nvPr/>
          </p:nvSpPr>
          <p:spPr>
            <a:xfrm>
              <a:off x="1973257" y="5338408"/>
              <a:ext cx="8553106" cy="1035113"/>
            </a:xfrm>
            <a:prstGeom prst="rect">
              <a:avLst/>
            </a:prstGeom>
            <a:solidFill>
              <a:schemeClr val="accent5"/>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811442"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Compilers</a:t>
              </a:r>
            </a:p>
          </p:txBody>
        </p:sp>
        <p:sp>
          <p:nvSpPr>
            <p:cNvPr id="63" name="TextBox 62"/>
            <p:cNvSpPr txBox="1"/>
            <p:nvPr/>
          </p:nvSpPr>
          <p:spPr>
            <a:xfrm>
              <a:off x="5235634"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Languages</a:t>
              </a:r>
            </a:p>
          </p:txBody>
        </p:sp>
        <p:sp>
          <p:nvSpPr>
            <p:cNvPr id="64" name="TextBox 63"/>
            <p:cNvSpPr txBox="1"/>
            <p:nvPr/>
          </p:nvSpPr>
          <p:spPr>
            <a:xfrm>
              <a:off x="7659826"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 components</a:t>
              </a:r>
            </a:p>
          </p:txBody>
        </p:sp>
        <p:sp>
          <p:nvSpPr>
            <p:cNvPr id="65" name="TextBox 64"/>
            <p:cNvSpPr txBox="1"/>
            <p:nvPr/>
          </p:nvSpPr>
          <p:spPr>
            <a:xfrm>
              <a:off x="1973256" y="5338408"/>
              <a:ext cx="8553106" cy="32669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COMMON INFRASTRUCTURE</a:t>
              </a:r>
            </a:p>
          </p:txBody>
        </p:sp>
      </p:grpSp>
      <p:sp>
        <p:nvSpPr>
          <p:cNvPr id="32" name="TextBox 31"/>
          <p:cNvSpPr txBox="1"/>
          <p:nvPr/>
        </p:nvSpPr>
        <p:spPr>
          <a:xfrm>
            <a:off x="10447503" y="3460571"/>
            <a:ext cx="1654915" cy="2048256"/>
          </a:xfrm>
          <a:prstGeom prst="rect">
            <a:avLst/>
          </a:prstGeom>
          <a:solidFill>
            <a:srgbClr val="CFCFCF"/>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34" name="Rectangle 33"/>
          <p:cNvSpPr/>
          <p:nvPr/>
        </p:nvSpPr>
        <p:spPr>
          <a:xfrm>
            <a:off x="10554916" y="5105328"/>
            <a:ext cx="1440088" cy="295854"/>
          </a:xfrm>
          <a:prstGeom prst="rect">
            <a:avLst/>
          </a:prstGeom>
        </p:spPr>
        <p:txBody>
          <a:bodyPr wrap="square">
            <a:spAutoFit/>
          </a:bodyPr>
          <a:lstStyle/>
          <a:p>
            <a:pPr marL="0" marR="0" lvl="1" indent="0" algn="ctr" defTabSz="912597" rtl="0" eaLnBrk="1" fontAlgn="auto" latinLnBrk="0" hangingPunct="1">
              <a:lnSpc>
                <a:spcPct val="90000"/>
              </a:lnSpc>
              <a:spcBef>
                <a:spcPts val="0"/>
              </a:spcBef>
              <a:spcAft>
                <a:spcPts val="332"/>
              </a:spcAft>
              <a:buClrTx/>
              <a:buSzTx/>
              <a:buFontTx/>
              <a:buNone/>
              <a:tabLst/>
              <a:defRPr/>
            </a:pPr>
            <a:r>
              <a:rPr kumimoji="0" lang="en-US" sz="1428"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My code</a:t>
            </a:r>
          </a:p>
        </p:txBody>
      </p:sp>
      <p:sp>
        <p:nvSpPr>
          <p:cNvPr id="35" name="TextBox 34"/>
          <p:cNvSpPr txBox="1"/>
          <p:nvPr/>
        </p:nvSpPr>
        <p:spPr>
          <a:xfrm>
            <a:off x="1770615" y="4660821"/>
            <a:ext cx="8387016" cy="601834"/>
          </a:xfrm>
          <a:prstGeom prst="rect">
            <a:avLst/>
          </a:prstGeom>
          <a:solidFill>
            <a:srgbClr val="000000">
              <a:alpha val="25000"/>
            </a:srgbClr>
          </a:solidFill>
        </p:spPr>
        <p:txBody>
          <a:bodyPr wrap="square" rtlCol="0" anchor="ctr">
            <a:noAutofit/>
          </a:bodyPr>
          <a:lstStyle>
            <a:defPPr>
              <a:defRPr lang="en-US"/>
            </a:defPPr>
            <a:lvl1pPr algn="ctr">
              <a:defRPr sz="1400">
                <a:solidFill>
                  <a:srgbClr val="FFFFFF"/>
                </a:solidFill>
                <a:latin typeface="Segoe UI Semibold" panose="020B0702040204020203" pitchFamily="34" charset="0"/>
                <a:cs typeface="Segoe UI Semibold" panose="020B07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Full implementations</a:t>
            </a:r>
          </a:p>
        </p:txBody>
      </p:sp>
      <p:sp>
        <p:nvSpPr>
          <p:cNvPr id="36" name="TextBox 35"/>
          <p:cNvSpPr txBox="1"/>
          <p:nvPr/>
        </p:nvSpPr>
        <p:spPr>
          <a:xfrm>
            <a:off x="1770615" y="3732921"/>
            <a:ext cx="8387016" cy="601834"/>
          </a:xfrm>
          <a:prstGeom prst="rect">
            <a:avLst/>
          </a:prstGeom>
          <a:solidFill>
            <a:srgbClr val="000000">
              <a:alpha val="25000"/>
            </a:srgbClr>
          </a:solidFill>
        </p:spPr>
        <p:txBody>
          <a:bodyPr wrap="square" rtlCol="0" anchor="ctr">
            <a:noAutofit/>
          </a:bodyPr>
          <a:lstStyle>
            <a:defPPr>
              <a:defRPr lang="en-US"/>
            </a:defPPr>
            <a:lvl1pPr algn="ctr">
              <a:defRPr sz="1400">
                <a:solidFill>
                  <a:srgbClr val="FFFFFF"/>
                </a:solidFill>
                <a:latin typeface="Segoe UI Semibold" panose="020B0702040204020203" pitchFamily="34" charset="0"/>
                <a:cs typeface="Segoe UI Semibold" panose="020B07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Reference implementations</a:t>
            </a:r>
          </a:p>
        </p:txBody>
      </p:sp>
      <p:sp>
        <p:nvSpPr>
          <p:cNvPr id="37" name="Oval 36"/>
          <p:cNvSpPr/>
          <p:nvPr/>
        </p:nvSpPr>
        <p:spPr>
          <a:xfrm rot="5400000">
            <a:off x="10744145" y="3965265"/>
            <a:ext cx="137147" cy="137147"/>
          </a:xfrm>
          <a:prstGeom prst="ellipse">
            <a:avLst/>
          </a:prstGeom>
          <a:solidFill>
            <a:srgbClr val="000000">
              <a:alpha val="50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38" name="Straight Connector 37"/>
          <p:cNvCxnSpPr/>
          <p:nvPr/>
        </p:nvCxnSpPr>
        <p:spPr>
          <a:xfrm rot="5400000">
            <a:off x="10443019" y="3720980"/>
            <a:ext cx="0" cy="625716"/>
          </a:xfrm>
          <a:prstGeom prst="line">
            <a:avLst/>
          </a:prstGeom>
          <a:solidFill>
            <a:schemeClr val="tx1">
              <a:lumMod val="50000"/>
              <a:lumOff val="50000"/>
            </a:schemeClr>
          </a:solidFill>
          <a:ln w="28575">
            <a:solidFill>
              <a:srgbClr val="000000">
                <a:alpha val="50000"/>
              </a:srgbClr>
            </a:solidFill>
          </a:ln>
        </p:spPr>
        <p:style>
          <a:lnRef idx="2">
            <a:schemeClr val="accent1">
              <a:shade val="50000"/>
            </a:schemeClr>
          </a:lnRef>
          <a:fillRef idx="1">
            <a:schemeClr val="accent1"/>
          </a:fillRef>
          <a:effectRef idx="0">
            <a:schemeClr val="accent1"/>
          </a:effectRef>
          <a:fontRef idx="minor">
            <a:schemeClr val="lt1"/>
          </a:fontRef>
        </p:style>
      </p:cxnSp>
      <p:sp>
        <p:nvSpPr>
          <p:cNvPr id="39" name="Oval 38"/>
          <p:cNvSpPr/>
          <p:nvPr/>
        </p:nvSpPr>
        <p:spPr>
          <a:xfrm rot="5400000">
            <a:off x="10744145" y="4893165"/>
            <a:ext cx="137147" cy="137147"/>
          </a:xfrm>
          <a:prstGeom prst="ellipse">
            <a:avLst/>
          </a:prstGeom>
          <a:solidFill>
            <a:srgbClr val="000000">
              <a:alpha val="50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40" name="Straight Connector 39"/>
          <p:cNvCxnSpPr/>
          <p:nvPr/>
        </p:nvCxnSpPr>
        <p:spPr>
          <a:xfrm rot="5400000">
            <a:off x="10443019" y="4648880"/>
            <a:ext cx="0" cy="625716"/>
          </a:xfrm>
          <a:prstGeom prst="line">
            <a:avLst/>
          </a:prstGeom>
          <a:solidFill>
            <a:schemeClr val="tx1">
              <a:lumMod val="50000"/>
              <a:lumOff val="50000"/>
            </a:schemeClr>
          </a:solidFill>
          <a:ln w="28575">
            <a:solidFill>
              <a:srgbClr val="000000">
                <a:alpha val="50000"/>
              </a:srgbClr>
            </a:solidFill>
          </a:ln>
        </p:spPr>
        <p:style>
          <a:lnRef idx="2">
            <a:schemeClr val="accent1">
              <a:shade val="50000"/>
            </a:schemeClr>
          </a:lnRef>
          <a:fillRef idx="1">
            <a:schemeClr val="accent1"/>
          </a:fillRef>
          <a:effectRef idx="0">
            <a:schemeClr val="accent1"/>
          </a:effectRef>
          <a:fontRef idx="minor">
            <a:schemeClr val="lt1"/>
          </a:fontRef>
        </p:style>
      </p:cxnSp>
      <p:sp>
        <p:nvSpPr>
          <p:cNvPr id="41" name="Oval 40"/>
          <p:cNvSpPr/>
          <p:nvPr/>
        </p:nvSpPr>
        <p:spPr>
          <a:xfrm>
            <a:off x="8843537" y="2991715"/>
            <a:ext cx="137147" cy="137147"/>
          </a:xfrm>
          <a:prstGeom prst="ellipse">
            <a:avLst/>
          </a:prstGeom>
          <a:solidFill>
            <a:srgbClr val="000000">
              <a:alpha val="50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45" name="Straight Connector 44"/>
          <p:cNvCxnSpPr/>
          <p:nvPr/>
        </p:nvCxnSpPr>
        <p:spPr>
          <a:xfrm>
            <a:off x="8912110" y="3123060"/>
            <a:ext cx="0" cy="625716"/>
          </a:xfrm>
          <a:prstGeom prst="line">
            <a:avLst/>
          </a:prstGeom>
          <a:solidFill>
            <a:schemeClr val="tx1">
              <a:lumMod val="50000"/>
              <a:lumOff val="50000"/>
            </a:schemeClr>
          </a:solidFill>
          <a:ln w="28575">
            <a:solidFill>
              <a:srgbClr val="000000">
                <a:alpha val="50000"/>
              </a:srgbClr>
            </a:solidFill>
          </a:ln>
        </p:spPr>
        <p:style>
          <a:lnRef idx="2">
            <a:schemeClr val="accent1">
              <a:shade val="50000"/>
            </a:schemeClr>
          </a:lnRef>
          <a:fillRef idx="1">
            <a:schemeClr val="accent1"/>
          </a:fillRef>
          <a:effectRef idx="0">
            <a:schemeClr val="accent1"/>
          </a:effectRef>
          <a:fontRef idx="minor">
            <a:schemeClr val="lt1"/>
          </a:fontRef>
        </p:style>
      </p:cxnSp>
      <p:sp>
        <p:nvSpPr>
          <p:cNvPr id="46" name="Oval 45"/>
          <p:cNvSpPr/>
          <p:nvPr/>
        </p:nvSpPr>
        <p:spPr>
          <a:xfrm>
            <a:off x="5898489" y="2991715"/>
            <a:ext cx="137147" cy="137147"/>
          </a:xfrm>
          <a:prstGeom prst="ellipse">
            <a:avLst/>
          </a:prstGeom>
          <a:solidFill>
            <a:srgbClr val="000000">
              <a:alpha val="50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48" name="Straight Connector 47"/>
          <p:cNvCxnSpPr/>
          <p:nvPr/>
        </p:nvCxnSpPr>
        <p:spPr>
          <a:xfrm>
            <a:off x="5967062" y="3123060"/>
            <a:ext cx="0" cy="625716"/>
          </a:xfrm>
          <a:prstGeom prst="line">
            <a:avLst/>
          </a:prstGeom>
          <a:solidFill>
            <a:schemeClr val="tx1">
              <a:lumMod val="50000"/>
              <a:lumOff val="50000"/>
            </a:schemeClr>
          </a:solidFill>
          <a:ln w="28575">
            <a:solidFill>
              <a:srgbClr val="000000">
                <a:alpha val="50000"/>
              </a:srgbClr>
            </a:solidFill>
          </a:ln>
        </p:spPr>
        <p:style>
          <a:lnRef idx="2">
            <a:schemeClr val="accent1">
              <a:shade val="50000"/>
            </a:schemeClr>
          </a:lnRef>
          <a:fillRef idx="1">
            <a:schemeClr val="accent1"/>
          </a:fillRef>
          <a:effectRef idx="0">
            <a:schemeClr val="accent1"/>
          </a:effectRef>
          <a:fontRef idx="minor">
            <a:schemeClr val="lt1"/>
          </a:fontRef>
        </p:style>
      </p:cxnSp>
      <p:sp>
        <p:nvSpPr>
          <p:cNvPr id="49" name="Oval 48"/>
          <p:cNvSpPr/>
          <p:nvPr/>
        </p:nvSpPr>
        <p:spPr>
          <a:xfrm>
            <a:off x="2949976" y="2991715"/>
            <a:ext cx="137147" cy="137147"/>
          </a:xfrm>
          <a:prstGeom prst="ellipse">
            <a:avLst/>
          </a:prstGeom>
          <a:solidFill>
            <a:srgbClr val="000000">
              <a:alpha val="50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50" name="Straight Connector 49"/>
          <p:cNvCxnSpPr/>
          <p:nvPr/>
        </p:nvCxnSpPr>
        <p:spPr>
          <a:xfrm>
            <a:off x="3018549" y="3123060"/>
            <a:ext cx="0" cy="625716"/>
          </a:xfrm>
          <a:prstGeom prst="line">
            <a:avLst/>
          </a:prstGeom>
          <a:solidFill>
            <a:schemeClr val="tx1">
              <a:lumMod val="50000"/>
              <a:lumOff val="50000"/>
            </a:schemeClr>
          </a:solidFill>
          <a:ln w="28575">
            <a:solidFill>
              <a:srgbClr val="000000">
                <a:alpha val="50000"/>
              </a:srgb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037211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078164" y="3999184"/>
            <a:ext cx="8887414" cy="2083121"/>
          </a:xfrm>
          <a:prstGeom prst="rect">
            <a:avLst/>
          </a:prstGeom>
          <a:solidFill>
            <a:srgbClr val="000000">
              <a:alpha val="12941"/>
            </a:srgbClr>
          </a:solidFill>
        </p:spPr>
        <p:txBody>
          <a:bodyPr wrap="square" lIns="373041" rIns="186521" rtlCol="0" anchor="ctr">
            <a:noAutofit/>
          </a:bodyPr>
          <a:lstStyle/>
          <a:p>
            <a:pPr marL="682625" marR="0" lvl="0" indent="-341313"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.NET Standard can grow without updating platforms</a:t>
            </a:r>
          </a:p>
          <a:p>
            <a:pPr marL="682625" marR="0" lvl="0" indent="-341313"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Fast innovation on libraries, common infrastructure, and tools</a:t>
            </a:r>
          </a:p>
        </p:txBody>
      </p:sp>
      <p:sp useBgFill="1">
        <p:nvSpPr>
          <p:cNvPr id="12" name="TextBox 11"/>
          <p:cNvSpPr txBox="1"/>
          <p:nvPr/>
        </p:nvSpPr>
        <p:spPr>
          <a:xfrm>
            <a:off x="0" y="3999184"/>
            <a:ext cx="3511402" cy="2083121"/>
          </a:xfrm>
          <a:prstGeom prst="homePlate">
            <a:avLst>
              <a:gd name="adj" fmla="val 20154"/>
            </a:avLst>
          </a:prstGeom>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 name="TextBox 45"/>
          <p:cNvSpPr txBox="1"/>
          <p:nvPr/>
        </p:nvSpPr>
        <p:spPr>
          <a:xfrm>
            <a:off x="3078164" y="1667675"/>
            <a:ext cx="8887414" cy="2083121"/>
          </a:xfrm>
          <a:prstGeom prst="rect">
            <a:avLst/>
          </a:prstGeom>
          <a:solidFill>
            <a:srgbClr val="000000">
              <a:alpha val="12941"/>
            </a:srgbClr>
          </a:solidFill>
        </p:spPr>
        <p:txBody>
          <a:bodyPr wrap="square" lIns="373041" rIns="186521" rtlCol="0" anchor="ctr">
            <a:noAutofit/>
          </a:bodyPr>
          <a:lstStyle/>
          <a:p>
            <a:pPr marL="682625" marR="0" lvl="0" indent="-341313"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Same API’s available on all platforms</a:t>
            </a:r>
          </a:p>
          <a:p>
            <a:pPr marL="682625" marR="0" lvl="0" indent="-341313"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Master one library not a platform</a:t>
            </a:r>
          </a:p>
          <a:p>
            <a:pPr marL="682625" marR="0" lvl="0" indent="-341313"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Big surface area—no small common denominator</a:t>
            </a:r>
          </a:p>
        </p:txBody>
      </p:sp>
      <p:sp useBgFill="1">
        <p:nvSpPr>
          <p:cNvPr id="10" name="TextBox 9"/>
          <p:cNvSpPr txBox="1"/>
          <p:nvPr/>
        </p:nvSpPr>
        <p:spPr>
          <a:xfrm>
            <a:off x="0" y="1667675"/>
            <a:ext cx="3511402" cy="2083121"/>
          </a:xfrm>
          <a:prstGeom prst="homePlate">
            <a:avLst>
              <a:gd name="adj" fmla="val 20154"/>
            </a:avLst>
          </a:prstGeom>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 name="Title 1"/>
          <p:cNvSpPr>
            <a:spLocks noGrp="1"/>
          </p:cNvSpPr>
          <p:nvPr>
            <p:ph type="title"/>
          </p:nvPr>
        </p:nvSpPr>
        <p:spPr/>
        <p:txBody>
          <a:bodyPr/>
          <a:lstStyle/>
          <a:p>
            <a:r>
              <a:rPr lang="en-US" dirty="0"/>
              <a:t>.NET standard libraries</a:t>
            </a:r>
            <a:r>
              <a:rPr lang="en-US" dirty="0">
                <a:latin typeface="Segoe UI Light" panose="020B0502040204020203" pitchFamily="34" charset="0"/>
                <a:cs typeface="Segoe UI Light" panose="020B0502040204020203" pitchFamily="34" charset="0"/>
              </a:rPr>
              <a:t>—advantages</a:t>
            </a:r>
          </a:p>
        </p:txBody>
      </p:sp>
      <p:sp>
        <p:nvSpPr>
          <p:cNvPr id="14" name="TextBox 13"/>
          <p:cNvSpPr txBox="1"/>
          <p:nvPr/>
        </p:nvSpPr>
        <p:spPr>
          <a:xfrm>
            <a:off x="466726" y="1667675"/>
            <a:ext cx="3044676" cy="2083121"/>
          </a:xfrm>
          <a:prstGeom prst="homePlate">
            <a:avLst>
              <a:gd name="adj" fmla="val 20154"/>
            </a:avLst>
          </a:prstGeom>
          <a:solidFill>
            <a:schemeClr val="accent1"/>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Developers</a:t>
            </a:r>
          </a:p>
        </p:txBody>
      </p:sp>
      <p:sp>
        <p:nvSpPr>
          <p:cNvPr id="53" name="TextBox 52"/>
          <p:cNvSpPr txBox="1"/>
          <p:nvPr/>
        </p:nvSpPr>
        <p:spPr>
          <a:xfrm>
            <a:off x="466725" y="3999184"/>
            <a:ext cx="3044676" cy="2083121"/>
          </a:xfrm>
          <a:prstGeom prst="homePlate">
            <a:avLst>
              <a:gd name="adj" fmla="val 20154"/>
            </a:avLst>
          </a:prstGeom>
          <a:solidFill>
            <a:schemeClr val="accent1"/>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Platforms</a:t>
            </a:r>
          </a:p>
        </p:txBody>
      </p:sp>
    </p:spTree>
    <p:extLst>
      <p:ext uri="{BB962C8B-B14F-4D97-AF65-F5344CB8AC3E}">
        <p14:creationId xmlns:p14="http://schemas.microsoft.com/office/powerpoint/2010/main" val="2775884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0-#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par>
                          <p:cTn id="17" fill="hold">
                            <p:stCondLst>
                              <p:cond delay="1500"/>
                            </p:stCondLst>
                            <p:childTnLst>
                              <p:par>
                                <p:cTn id="18" presetID="2" presetClass="entr" presetSubtype="8" decel="10000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0-#ppt_w/2"/>
                                          </p:val>
                                        </p:tav>
                                        <p:tav tm="100000">
                                          <p:val>
                                            <p:strVal val="#ppt_x"/>
                                          </p:val>
                                        </p:tav>
                                      </p:tavLst>
                                    </p:anim>
                                    <p:anim calcmode="lin" valueType="num">
                                      <p:cBhvr additive="base">
                                        <p:cTn id="21"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6" grpId="0" animBg="1"/>
      <p:bldP spid="14"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future innovation</a:t>
            </a:r>
          </a:p>
        </p:txBody>
      </p:sp>
      <p:grpSp>
        <p:nvGrpSpPr>
          <p:cNvPr id="27" name="Group 26"/>
          <p:cNvGrpSpPr/>
          <p:nvPr/>
        </p:nvGrpSpPr>
        <p:grpSpPr>
          <a:xfrm>
            <a:off x="1604928" y="1380744"/>
            <a:ext cx="2827243" cy="1965049"/>
            <a:chOff x="1719261" y="1582079"/>
            <a:chExt cx="2772058" cy="1926693"/>
          </a:xfrm>
        </p:grpSpPr>
        <p:sp>
          <p:nvSpPr>
            <p:cNvPr id="28" name="Rectangle 27"/>
            <p:cNvSpPr/>
            <p:nvPr/>
          </p:nvSpPr>
          <p:spPr bwMode="auto">
            <a:xfrm>
              <a:off x="1719261" y="1582079"/>
              <a:ext cx="2772058" cy="1926693"/>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9" name="TextBox 28"/>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0" name="Group 29"/>
          <p:cNvGrpSpPr/>
          <p:nvPr/>
        </p:nvGrpSpPr>
        <p:grpSpPr>
          <a:xfrm>
            <a:off x="4558108" y="1380744"/>
            <a:ext cx="2817909" cy="1965049"/>
            <a:chOff x="4604404" y="1582078"/>
            <a:chExt cx="2772059" cy="1926693"/>
          </a:xfrm>
        </p:grpSpPr>
        <p:sp>
          <p:nvSpPr>
            <p:cNvPr id="31" name="Rectangle 30"/>
            <p:cNvSpPr/>
            <p:nvPr/>
          </p:nvSpPr>
          <p:spPr bwMode="auto">
            <a:xfrm>
              <a:off x="4604404" y="1582078"/>
              <a:ext cx="2772058" cy="1926693"/>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2" name="Group 41"/>
          <p:cNvGrpSpPr/>
          <p:nvPr/>
        </p:nvGrpSpPr>
        <p:grpSpPr>
          <a:xfrm>
            <a:off x="7500903" y="1381951"/>
            <a:ext cx="2822415" cy="1963843"/>
            <a:chOff x="7489548" y="1582078"/>
            <a:chExt cx="2770346" cy="1925511"/>
          </a:xfrm>
        </p:grpSpPr>
        <p:sp>
          <p:nvSpPr>
            <p:cNvPr id="43" name="Rectangle 42"/>
            <p:cNvSpPr/>
            <p:nvPr/>
          </p:nvSpPr>
          <p:spPr bwMode="auto">
            <a:xfrm>
              <a:off x="7489548" y="1582079"/>
              <a:ext cx="2770346" cy="192551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4" name="TextBox 43"/>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p:txBody>
        </p:sp>
      </p:grpSp>
      <p:sp>
        <p:nvSpPr>
          <p:cNvPr id="47" name="TextBox 46"/>
          <p:cNvSpPr txBox="1"/>
          <p:nvPr/>
        </p:nvSpPr>
        <p:spPr>
          <a:xfrm>
            <a:off x="1604928" y="3460572"/>
            <a:ext cx="8718390" cy="2052097"/>
          </a:xfrm>
          <a:prstGeom prst="rect">
            <a:avLst/>
          </a:prstGeom>
          <a:solidFill>
            <a:srgbClr val="5C2D91"/>
          </a:solidFill>
        </p:spPr>
        <p:txBody>
          <a:bodyPr wrap="square" tIns="0"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 LIBRARY</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1"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One library to rule them all</a:t>
            </a:r>
          </a:p>
        </p:txBody>
      </p:sp>
      <p:sp>
        <p:nvSpPr>
          <p:cNvPr id="52" name="TextBox 51"/>
          <p:cNvSpPr txBox="1"/>
          <p:nvPr/>
        </p:nvSpPr>
        <p:spPr>
          <a:xfrm>
            <a:off x="2364378" y="2701105"/>
            <a:ext cx="1300333"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sp>
        <p:nvSpPr>
          <p:cNvPr id="53" name="TextBox 52"/>
          <p:cNvSpPr txBox="1"/>
          <p:nvPr/>
        </p:nvSpPr>
        <p:spPr>
          <a:xfrm>
            <a:off x="2770610" y="2169113"/>
            <a:ext cx="1573201"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54" name="TextBox 53"/>
          <p:cNvSpPr txBox="1"/>
          <p:nvPr/>
        </p:nvSpPr>
        <p:spPr>
          <a:xfrm>
            <a:off x="1701999" y="2169113"/>
            <a:ext cx="981530"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sp>
        <p:nvSpPr>
          <p:cNvPr id="55" name="TextBox 54"/>
          <p:cNvSpPr txBox="1"/>
          <p:nvPr/>
        </p:nvSpPr>
        <p:spPr>
          <a:xfrm>
            <a:off x="4895052" y="2169113"/>
            <a:ext cx="1360330"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56" name="TextBox 55"/>
          <p:cNvSpPr txBox="1"/>
          <p:nvPr/>
        </p:nvSpPr>
        <p:spPr>
          <a:xfrm>
            <a:off x="5487356" y="2701105"/>
            <a:ext cx="1554339"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sp>
        <p:nvSpPr>
          <p:cNvPr id="57" name="Rectangle 56"/>
          <p:cNvSpPr/>
          <p:nvPr/>
        </p:nvSpPr>
        <p:spPr>
          <a:xfrm>
            <a:off x="6744438" y="2743212"/>
            <a:ext cx="270088" cy="318286"/>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endParaRPr kumimoji="0" lang="en-US" sz="1428"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8" name="TextBox 57"/>
          <p:cNvSpPr txBox="1"/>
          <p:nvPr/>
        </p:nvSpPr>
        <p:spPr>
          <a:xfrm>
            <a:off x="7696760" y="2169113"/>
            <a:ext cx="1172385"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59" name="TextBox 58"/>
          <p:cNvSpPr txBox="1"/>
          <p:nvPr/>
        </p:nvSpPr>
        <p:spPr>
          <a:xfrm>
            <a:off x="8947051" y="2435109"/>
            <a:ext cx="1203962"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grpSp>
        <p:nvGrpSpPr>
          <p:cNvPr id="60" name="Group 59"/>
          <p:cNvGrpSpPr/>
          <p:nvPr/>
        </p:nvGrpSpPr>
        <p:grpSpPr>
          <a:xfrm>
            <a:off x="1605123" y="5627448"/>
            <a:ext cx="8723377" cy="1055719"/>
            <a:chOff x="1973256" y="5338408"/>
            <a:chExt cx="8553107" cy="1035113"/>
          </a:xfrm>
        </p:grpSpPr>
        <p:sp>
          <p:nvSpPr>
            <p:cNvPr id="61" name="TextBox 60"/>
            <p:cNvSpPr txBox="1"/>
            <p:nvPr/>
          </p:nvSpPr>
          <p:spPr>
            <a:xfrm>
              <a:off x="1973257" y="5338408"/>
              <a:ext cx="8553106" cy="1035113"/>
            </a:xfrm>
            <a:prstGeom prst="rect">
              <a:avLst/>
            </a:prstGeom>
            <a:solidFill>
              <a:schemeClr val="accent5"/>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811442"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Compilers</a:t>
              </a:r>
            </a:p>
          </p:txBody>
        </p:sp>
        <p:sp>
          <p:nvSpPr>
            <p:cNvPr id="63" name="TextBox 62"/>
            <p:cNvSpPr txBox="1"/>
            <p:nvPr/>
          </p:nvSpPr>
          <p:spPr>
            <a:xfrm>
              <a:off x="5235634"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Languages</a:t>
              </a:r>
            </a:p>
          </p:txBody>
        </p:sp>
        <p:sp>
          <p:nvSpPr>
            <p:cNvPr id="64" name="TextBox 63"/>
            <p:cNvSpPr txBox="1"/>
            <p:nvPr/>
          </p:nvSpPr>
          <p:spPr>
            <a:xfrm>
              <a:off x="7659826"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 components</a:t>
              </a:r>
            </a:p>
          </p:txBody>
        </p:sp>
        <p:sp>
          <p:nvSpPr>
            <p:cNvPr id="65" name="TextBox 64"/>
            <p:cNvSpPr txBox="1"/>
            <p:nvPr/>
          </p:nvSpPr>
          <p:spPr>
            <a:xfrm>
              <a:off x="1973256" y="5338408"/>
              <a:ext cx="8553106" cy="32669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COMMON INFRASTRUCTURE</a:t>
              </a:r>
            </a:p>
          </p:txBody>
        </p:sp>
      </p:grpSp>
      <p:sp>
        <p:nvSpPr>
          <p:cNvPr id="66" name="TextBox 65"/>
          <p:cNvSpPr txBox="1"/>
          <p:nvPr/>
        </p:nvSpPr>
        <p:spPr>
          <a:xfrm>
            <a:off x="7696759" y="2701105"/>
            <a:ext cx="1171549"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 name="TextBox 35"/>
          <p:cNvSpPr txBox="1"/>
          <p:nvPr/>
        </p:nvSpPr>
        <p:spPr>
          <a:xfrm>
            <a:off x="476773" y="1380743"/>
            <a:ext cx="1012546" cy="1965049"/>
          </a:xfrm>
          <a:prstGeom prst="rect">
            <a:avLst/>
          </a:prstGeom>
          <a:solidFill>
            <a:schemeClr val="accent5">
              <a:lumMod val="60000"/>
              <a:lumOff val="40000"/>
            </a:schemeClr>
          </a:solidFill>
        </p:spPr>
        <p:txBody>
          <a:bodyPr vert="vert270"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App Model Innovation</a:t>
            </a:r>
          </a:p>
        </p:txBody>
      </p:sp>
      <p:sp>
        <p:nvSpPr>
          <p:cNvPr id="37" name="TextBox 36"/>
          <p:cNvSpPr txBox="1"/>
          <p:nvPr/>
        </p:nvSpPr>
        <p:spPr>
          <a:xfrm>
            <a:off x="476773" y="3460572"/>
            <a:ext cx="1000656" cy="3222594"/>
          </a:xfrm>
          <a:prstGeom prst="rect">
            <a:avLst/>
          </a:prstGeom>
          <a:solidFill>
            <a:schemeClr val="accent5">
              <a:lumMod val="60000"/>
              <a:lumOff val="40000"/>
            </a:schemeClr>
          </a:solidFill>
        </p:spPr>
        <p:txBody>
          <a:bodyPr vert="vert270"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.NET Innovation</a:t>
            </a:r>
          </a:p>
        </p:txBody>
      </p:sp>
      <p:grpSp>
        <p:nvGrpSpPr>
          <p:cNvPr id="2" name="Group 1"/>
          <p:cNvGrpSpPr/>
          <p:nvPr/>
        </p:nvGrpSpPr>
        <p:grpSpPr>
          <a:xfrm>
            <a:off x="10439345" y="1381951"/>
            <a:ext cx="1638776" cy="5301215"/>
            <a:chOff x="10439345" y="1381951"/>
            <a:chExt cx="1638776" cy="5301215"/>
          </a:xfrm>
        </p:grpSpPr>
        <p:grpSp>
          <p:nvGrpSpPr>
            <p:cNvPr id="32" name="Group 31"/>
            <p:cNvGrpSpPr/>
            <p:nvPr/>
          </p:nvGrpSpPr>
          <p:grpSpPr>
            <a:xfrm>
              <a:off x="10439345" y="1381951"/>
              <a:ext cx="1638776" cy="5301215"/>
              <a:chOff x="7489549" y="1582078"/>
              <a:chExt cx="1608543" cy="5197741"/>
            </a:xfrm>
          </p:grpSpPr>
          <p:sp>
            <p:nvSpPr>
              <p:cNvPr id="34" name="Rectangle 33"/>
              <p:cNvSpPr/>
              <p:nvPr/>
            </p:nvSpPr>
            <p:spPr bwMode="auto">
              <a:xfrm>
                <a:off x="7489549" y="1582078"/>
                <a:ext cx="1608543" cy="5197741"/>
              </a:xfrm>
              <a:prstGeom prst="rect">
                <a:avLst/>
              </a:prstGeom>
              <a:solidFill>
                <a:schemeClr val="accent4">
                  <a:lumMod val="90000"/>
                </a:schemeClr>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7489549" y="1582078"/>
                <a:ext cx="1608543"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TOOLS</a:t>
                </a:r>
              </a:p>
            </p:txBody>
          </p:sp>
        </p:grpSp>
        <p:pic>
          <p:nvPicPr>
            <p:cNvPr id="38" name="Picture 37"/>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24267" r="9586"/>
            <a:stretch/>
          </p:blipFill>
          <p:spPr bwMode="auto">
            <a:xfrm>
              <a:off x="10912065" y="2190083"/>
              <a:ext cx="693337" cy="11747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10484424" y="3155515"/>
              <a:ext cx="1548618" cy="380553"/>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Visual Studio</a:t>
              </a:r>
            </a:p>
          </p:txBody>
        </p:sp>
        <p:sp>
          <p:nvSpPr>
            <p:cNvPr id="40" name="TextBox 39"/>
            <p:cNvSpPr txBox="1"/>
            <p:nvPr/>
          </p:nvSpPr>
          <p:spPr>
            <a:xfrm>
              <a:off x="10484424" y="4958675"/>
              <a:ext cx="1548618" cy="668773"/>
            </a:xfrm>
            <a:prstGeom prst="rect">
              <a:avLst/>
            </a:prstGeom>
            <a:noFill/>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Visual Studio</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Code</a:t>
              </a:r>
            </a:p>
          </p:txBody>
        </p:sp>
        <p:pic>
          <p:nvPicPr>
            <p:cNvPr id="41" name="Picture 40"/>
            <p:cNvPicPr>
              <a:picLocks noChangeAspect="1" noChangeArrowheads="1"/>
            </p:cNvPicPr>
            <p:nvPr/>
          </p:nvPicPr>
          <p:blipFill rotWithShape="1">
            <a:blip r:embed="rId3" cstate="hqprint">
              <a:duotone>
                <a:schemeClr val="accent1">
                  <a:shade val="45000"/>
                  <a:satMod val="135000"/>
                </a:schemeClr>
                <a:prstClr val="white"/>
              </a:duotone>
              <a:extLst>
                <a:ext uri="{28A0092B-C50C-407E-A947-70E740481C1C}">
                  <a14:useLocalDpi xmlns:a14="http://schemas.microsoft.com/office/drawing/2010/main" val="0"/>
                </a:ext>
              </a:extLst>
            </a:blip>
            <a:srcRect l="25414" r="11806"/>
            <a:stretch/>
          </p:blipFill>
          <p:spPr bwMode="auto">
            <a:xfrm>
              <a:off x="10932161" y="3990673"/>
              <a:ext cx="653144" cy="1174724"/>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54959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053550" y="2149329"/>
            <a:ext cx="3877231" cy="917575"/>
          </a:xfrm>
        </p:spPr>
        <p:txBody>
          <a:bodyPr/>
          <a:lstStyle/>
          <a:p>
            <a:pPr algn="ctr"/>
            <a:r>
              <a:rPr lang="en-US" dirty="0">
                <a:solidFill>
                  <a:schemeClr val="tx1"/>
                </a:solidFill>
              </a:rPr>
              <a:t>Developed </a:t>
            </a:r>
            <a:br>
              <a:rPr lang="en-US" dirty="0">
                <a:solidFill>
                  <a:schemeClr val="tx1"/>
                </a:solidFill>
              </a:rPr>
            </a:br>
            <a:r>
              <a:rPr lang="en-US" dirty="0">
                <a:solidFill>
                  <a:schemeClr val="tx1"/>
                </a:solidFill>
              </a:rPr>
              <a:t>in the open</a:t>
            </a:r>
          </a:p>
        </p:txBody>
      </p:sp>
      <p:sp>
        <p:nvSpPr>
          <p:cNvPr id="123" name="Rectangle 122"/>
          <p:cNvSpPr/>
          <p:nvPr/>
        </p:nvSpPr>
        <p:spPr bwMode="auto">
          <a:xfrm rot="2700000">
            <a:off x="5774186" y="3104518"/>
            <a:ext cx="811237" cy="8112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5943640" y="-1"/>
            <a:ext cx="6491954" cy="6995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6265682" y="375419"/>
            <a:ext cx="5953306" cy="1773910"/>
          </a:xfrm>
          <a:prstGeom prst="rect">
            <a:avLst/>
          </a:prstGeom>
          <a:noFill/>
        </p:spPr>
        <p:txBody>
          <a:bodyPr wrap="square" lIns="182854" tIns="146283" rIns="182854" bIns="146283"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Fully open development process</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Open</a:t>
            </a: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 Source</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Open</a:t>
            </a: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 to community contributions</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Open</a:t>
            </a: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 process: roadmap, design docs, standups…</a:t>
            </a:r>
          </a:p>
        </p:txBody>
      </p:sp>
      <p:sp>
        <p:nvSpPr>
          <p:cNvPr id="22" name="TextBox 21"/>
          <p:cNvSpPr txBox="1"/>
          <p:nvPr/>
        </p:nvSpPr>
        <p:spPr>
          <a:xfrm>
            <a:off x="6265682" y="2209542"/>
            <a:ext cx="5953306" cy="1773910"/>
          </a:xfrm>
          <a:prstGeom prst="rect">
            <a:avLst/>
          </a:prstGeom>
          <a:noFill/>
        </p:spPr>
        <p:txBody>
          <a:bodyPr wrap="square" lIns="182854" tIns="146283" rIns="182854" bIns="146283"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 Great community momentum</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175</a:t>
            </a: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 repositories</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24,061</a:t>
            </a: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 forks</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4,297</a:t>
            </a: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 contributors</a:t>
            </a:r>
          </a:p>
        </p:txBody>
      </p:sp>
      <p:sp>
        <p:nvSpPr>
          <p:cNvPr id="23" name="TextBox 22"/>
          <p:cNvSpPr txBox="1"/>
          <p:nvPr/>
        </p:nvSpPr>
        <p:spPr>
          <a:xfrm>
            <a:off x="6265682" y="4056357"/>
            <a:ext cx="5953306" cy="2375993"/>
          </a:xfrm>
          <a:prstGeom prst="rect">
            <a:avLst/>
          </a:prstGeom>
          <a:noFill/>
        </p:spPr>
        <p:txBody>
          <a:bodyPr wrap="square" lIns="182854" tIns="146283" rIns="182854" bIns="146283"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 Amazing results</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1.15</a:t>
            </a: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 Million requests/second!</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New performance record for .NET Core</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6x</a:t>
            </a: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 node.js performance</a:t>
            </a: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~40% </a:t>
            </a: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performance gains contributed </a:t>
            </a:r>
            <a:b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by community</a:t>
            </a:r>
          </a:p>
        </p:txBody>
      </p:sp>
      <p:sp>
        <p:nvSpPr>
          <p:cNvPr id="35" name="Rectangle 34"/>
          <p:cNvSpPr/>
          <p:nvPr/>
        </p:nvSpPr>
        <p:spPr>
          <a:xfrm>
            <a:off x="572328" y="3679064"/>
            <a:ext cx="4839675" cy="659067"/>
          </a:xfrm>
          <a:prstGeom prst="rect">
            <a:avLst/>
          </a:prstGeom>
        </p:spPr>
        <p:txBody>
          <a:bodyPr wrap="none">
            <a:spAutoFit/>
          </a:bodyPr>
          <a:lstStyle/>
          <a:p>
            <a:pPr marL="0" marR="0" lvl="0" indent="0" algn="l" defTabSz="914012" rtl="0" eaLnBrk="1" fontAlgn="auto" latinLnBrk="0" hangingPunct="1">
              <a:lnSpc>
                <a:spcPct val="100000"/>
              </a:lnSpc>
              <a:spcBef>
                <a:spcPts val="0"/>
              </a:spcBef>
              <a:spcAft>
                <a:spcPts val="0"/>
              </a:spcAft>
              <a:buClrTx/>
              <a:buSzTx/>
              <a:buFontTx/>
              <a:buNone/>
              <a:tabLst/>
              <a:defRPr/>
            </a:pPr>
            <a:r>
              <a:rPr kumimoji="0" lang="en-US" sz="3599" b="0" i="0" u="sng" strike="noStrike" kern="1200" cap="none" spc="0" normalizeH="0" baseline="0" noProof="0" dirty="0">
                <a:ln w="3175">
                  <a:noFill/>
                </a:ln>
                <a:solidFill>
                  <a:srgbClr val="505050"/>
                </a:solidFill>
                <a:effectLst/>
                <a:uLnTx/>
                <a:uFillTx/>
                <a:latin typeface="Segoe UI Semilight"/>
                <a:ea typeface="+mn-ea"/>
                <a:cs typeface="Arial" charset="0"/>
              </a:rPr>
              <a:t>http://dotnet.github.io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288" y="4658179"/>
            <a:ext cx="1165754" cy="1165754"/>
          </a:xfrm>
          <a:prstGeom prst="rect">
            <a:avLst/>
          </a:prstGeom>
        </p:spPr>
      </p:pic>
    </p:spTree>
    <p:extLst>
      <p:ext uri="{BB962C8B-B14F-4D97-AF65-F5344CB8AC3E}">
        <p14:creationId xmlns:p14="http://schemas.microsoft.com/office/powerpoint/2010/main" val="282961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a:t>
            </a:r>
          </a:p>
        </p:txBody>
      </p:sp>
      <p:sp>
        <p:nvSpPr>
          <p:cNvPr id="5" name="Content Placeholder 4"/>
          <p:cNvSpPr>
            <a:spLocks noGrp="1"/>
          </p:cNvSpPr>
          <p:nvPr>
            <p:ph type="body" sz="quarter" idx="10"/>
          </p:nvPr>
        </p:nvSpPr>
        <p:spPr>
          <a:xfrm>
            <a:off x="274639" y="1212851"/>
            <a:ext cx="11887200" cy="3625608"/>
          </a:xfrm>
        </p:spPr>
        <p:txBody>
          <a:bodyPr/>
          <a:lstStyle/>
          <a:p>
            <a:pPr marL="457200" indent="-457200">
              <a:spcBef>
                <a:spcPts val="1200"/>
              </a:spcBef>
              <a:buFont typeface="Arial" panose="020B0604020202020204" pitchFamily="34" charset="0"/>
              <a:buChar char="•"/>
            </a:pPr>
            <a:r>
              <a:rPr lang="en-US" sz="3200" dirty="0"/>
              <a:t>New OSS and x-plat .NET runtime and library</a:t>
            </a:r>
          </a:p>
          <a:p>
            <a:pPr marL="457200" indent="-457200">
              <a:spcBef>
                <a:spcPts val="1200"/>
              </a:spcBef>
              <a:buFont typeface="Arial" panose="020B0604020202020204" pitchFamily="34" charset="0"/>
              <a:buChar char="•"/>
            </a:pPr>
            <a:r>
              <a:rPr lang="en-US" sz="3200" dirty="0"/>
              <a:t>Introducing NET Standard</a:t>
            </a:r>
          </a:p>
          <a:p>
            <a:pPr marL="457200" indent="-457200">
              <a:spcBef>
                <a:spcPts val="1200"/>
              </a:spcBef>
              <a:buFont typeface="Arial" panose="020B0604020202020204" pitchFamily="34" charset="0"/>
              <a:buChar char="•"/>
            </a:pPr>
            <a:r>
              <a:rPr lang="en-US" sz="3200" dirty="0"/>
              <a:t>“.NET Core CLI”</a:t>
            </a:r>
            <a:r>
              <a:rPr lang="en-US" sz="3200" dirty="0">
                <a:cs typeface="Segoe UI" panose="020B0502040204020203" pitchFamily="34" charset="0"/>
              </a:rPr>
              <a:t>—</a:t>
            </a:r>
            <a:r>
              <a:rPr lang="en-US" sz="3200" dirty="0"/>
              <a:t>for compiling and publishing apps</a:t>
            </a:r>
          </a:p>
          <a:p>
            <a:pPr marL="457200" indent="-457200">
              <a:spcBef>
                <a:spcPts val="1200"/>
              </a:spcBef>
              <a:buFont typeface="Arial" panose="020B0604020202020204" pitchFamily="34" charset="0"/>
              <a:buChar char="•"/>
            </a:pPr>
            <a:r>
              <a:rPr lang="en-US" sz="3200" dirty="0"/>
              <a:t>Supports app-local, shared framework, and </a:t>
            </a:r>
            <a:r>
              <a:rPr lang="en-US" sz="3200" dirty="0" err="1" smtClean="0"/>
              <a:t>docker</a:t>
            </a:r>
            <a:r>
              <a:rPr lang="en-US" sz="3200" dirty="0" smtClean="0"/>
              <a:t> </a:t>
            </a:r>
            <a:r>
              <a:rPr lang="en-US" sz="3200" dirty="0"/>
              <a:t>deployment</a:t>
            </a:r>
          </a:p>
          <a:p>
            <a:pPr marL="457200" indent="-457200">
              <a:spcBef>
                <a:spcPts val="1200"/>
              </a:spcBef>
              <a:buFont typeface="Arial" panose="020B0604020202020204" pitchFamily="34" charset="0"/>
              <a:buChar char="•"/>
            </a:pPr>
            <a:r>
              <a:rPr lang="en-US" sz="3200" dirty="0"/>
              <a:t>High performance, including native compilation</a:t>
            </a:r>
          </a:p>
          <a:p>
            <a:endParaRPr lang="en-US" sz="3600" dirty="0"/>
          </a:p>
        </p:txBody>
      </p:sp>
    </p:spTree>
    <p:extLst>
      <p:ext uri="{BB962C8B-B14F-4D97-AF65-F5344CB8AC3E}">
        <p14:creationId xmlns:p14="http://schemas.microsoft.com/office/powerpoint/2010/main" val="84939526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ASP.NET Core</a:t>
            </a:r>
            <a:endParaRPr lang="en-US" dirty="0"/>
          </a:p>
        </p:txBody>
      </p:sp>
      <p:sp>
        <p:nvSpPr>
          <p:cNvPr id="3" name="Content Placeholder 2"/>
          <p:cNvSpPr>
            <a:spLocks noGrp="1"/>
          </p:cNvSpPr>
          <p:nvPr>
            <p:ph type="body" sz="quarter" idx="10"/>
          </p:nvPr>
        </p:nvSpPr>
        <p:spPr>
          <a:xfrm>
            <a:off x="274639" y="1212851"/>
            <a:ext cx="11887200" cy="3902607"/>
          </a:xfrm>
        </p:spPr>
        <p:txBody>
          <a:bodyPr/>
          <a:lstStyle/>
          <a:p>
            <a:pPr marL="457200" indent="-457200">
              <a:spcBef>
                <a:spcPts val="1200"/>
              </a:spcBef>
              <a:buFont typeface="Arial" panose="020B0604020202020204" pitchFamily="34" charset="0"/>
              <a:buChar char="•"/>
            </a:pPr>
            <a:r>
              <a:rPr lang="en-US" sz="3200" dirty="0"/>
              <a:t>ASP.NET Core builds on top of .NET Core</a:t>
            </a:r>
          </a:p>
          <a:p>
            <a:pPr marL="457200" indent="-457200">
              <a:spcBef>
                <a:spcPts val="1200"/>
              </a:spcBef>
              <a:buFont typeface="Arial" panose="020B0604020202020204" pitchFamily="34" charset="0"/>
              <a:buChar char="•"/>
            </a:pPr>
            <a:r>
              <a:rPr lang="en-US" sz="3200" dirty="0"/>
              <a:t>Single framework, for web, services, and </a:t>
            </a:r>
            <a:r>
              <a:rPr lang="en-US" sz="3200" dirty="0" err="1"/>
              <a:t>microservices</a:t>
            </a:r>
            <a:endParaRPr lang="en-US" sz="3200" dirty="0"/>
          </a:p>
          <a:p>
            <a:pPr marL="457200" indent="-457200">
              <a:spcBef>
                <a:spcPts val="1200"/>
              </a:spcBef>
              <a:buFont typeface="Arial" panose="020B0604020202020204" pitchFamily="34" charset="0"/>
              <a:buChar char="•"/>
            </a:pPr>
            <a:r>
              <a:rPr lang="en-US" sz="3200" dirty="0"/>
              <a:t>Middle-ware pipeline, enabling you to inject as little or much functionality as needed</a:t>
            </a:r>
          </a:p>
          <a:p>
            <a:pPr marL="457200" indent="-457200">
              <a:spcBef>
                <a:spcPts val="1200"/>
              </a:spcBef>
              <a:buFont typeface="Arial" panose="020B0604020202020204" pitchFamily="34" charset="0"/>
              <a:buChar char="•"/>
            </a:pPr>
            <a:r>
              <a:rPr lang="en-US" sz="3200" dirty="0"/>
              <a:t>Fully integrates with CLI tooling and the shared framework</a:t>
            </a:r>
          </a:p>
          <a:p>
            <a:pPr marL="457200" indent="-457200">
              <a:spcBef>
                <a:spcPts val="1200"/>
              </a:spcBef>
              <a:buFont typeface="Arial" panose="020B0604020202020204" pitchFamily="34" charset="0"/>
              <a:buChar char="•"/>
            </a:pPr>
            <a:r>
              <a:rPr lang="en-US" sz="3200" dirty="0"/>
              <a:t>Takes advantage of .NET Core performance and include a very high performance web server, built on </a:t>
            </a:r>
            <a:r>
              <a:rPr lang="en-US" sz="3200" dirty="0" err="1"/>
              <a:t>LibUV</a:t>
            </a:r>
            <a:endParaRPr lang="en-US" sz="3200" dirty="0"/>
          </a:p>
        </p:txBody>
      </p:sp>
    </p:spTree>
    <p:extLst>
      <p:ext uri="{BB962C8B-B14F-4D97-AF65-F5344CB8AC3E}">
        <p14:creationId xmlns:p14="http://schemas.microsoft.com/office/powerpoint/2010/main" val="15760380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err="1" smtClean="0"/>
              <a:t>Configuration</a:t>
            </a:r>
            <a:endParaRPr lang="en-US" dirty="0"/>
          </a:p>
        </p:txBody>
      </p:sp>
    </p:spTree>
    <p:extLst>
      <p:ext uri="{BB962C8B-B14F-4D97-AF65-F5344CB8AC3E}">
        <p14:creationId xmlns:p14="http://schemas.microsoft.com/office/powerpoint/2010/main" val="38442097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sp>
        <p:nvSpPr>
          <p:cNvPr id="3" name="Content Placeholder 2"/>
          <p:cNvSpPr>
            <a:spLocks noGrp="1"/>
          </p:cNvSpPr>
          <p:nvPr>
            <p:ph type="body" sz="quarter" idx="10"/>
          </p:nvPr>
        </p:nvSpPr>
        <p:spPr>
          <a:xfrm>
            <a:off x="274639" y="1212851"/>
            <a:ext cx="11887200" cy="4124206"/>
          </a:xfrm>
        </p:spPr>
        <p:txBody>
          <a:bodyPr/>
          <a:lstStyle/>
          <a:p>
            <a:pPr marL="457200" indent="-457200">
              <a:spcBef>
                <a:spcPts val="1200"/>
              </a:spcBef>
              <a:buFont typeface="Arial" panose="020B0604020202020204" pitchFamily="34" charset="0"/>
              <a:buChar char="•"/>
            </a:pPr>
            <a:r>
              <a:rPr lang="en-US" dirty="0"/>
              <a:t>ASP.NET Core supports a variety of different configuration options. </a:t>
            </a:r>
            <a:endParaRPr lang="en-US" dirty="0" smtClean="0"/>
          </a:p>
          <a:p>
            <a:pPr marL="457200" indent="-457200">
              <a:spcBef>
                <a:spcPts val="1200"/>
              </a:spcBef>
              <a:buFont typeface="Arial" panose="020B0604020202020204" pitchFamily="34" charset="0"/>
              <a:buChar char="•"/>
            </a:pPr>
            <a:r>
              <a:rPr lang="en-US" dirty="0" smtClean="0"/>
              <a:t>Data </a:t>
            </a:r>
            <a:r>
              <a:rPr lang="en-US" dirty="0"/>
              <a:t>can come from files using built-in </a:t>
            </a:r>
            <a:r>
              <a:rPr lang="en-US" dirty="0" smtClean="0"/>
              <a:t>support for:</a:t>
            </a:r>
          </a:p>
          <a:p>
            <a:pPr marL="457200" lvl="1" indent="-457200">
              <a:spcBef>
                <a:spcPts val="1200"/>
              </a:spcBef>
              <a:buFont typeface="Arial" panose="020B0604020202020204" pitchFamily="34" charset="0"/>
              <a:buChar char="•"/>
            </a:pPr>
            <a:r>
              <a:rPr lang="en-US" dirty="0" smtClean="0"/>
              <a:t>JSON</a:t>
            </a:r>
            <a:r>
              <a:rPr lang="en-US" dirty="0"/>
              <a:t>, XML, and INI formats, </a:t>
            </a:r>
            <a:endParaRPr lang="en-US" dirty="0" smtClean="0"/>
          </a:p>
          <a:p>
            <a:pPr marL="457200" lvl="1" indent="-457200">
              <a:spcBef>
                <a:spcPts val="1200"/>
              </a:spcBef>
              <a:buFont typeface="Arial" panose="020B0604020202020204" pitchFamily="34" charset="0"/>
              <a:buChar char="•"/>
            </a:pPr>
            <a:r>
              <a:rPr lang="en-US" dirty="0" smtClean="0"/>
              <a:t>Environment </a:t>
            </a:r>
            <a:r>
              <a:rPr lang="en-US" dirty="0"/>
              <a:t>variables, command line arguments or an in-memory collection. </a:t>
            </a:r>
            <a:endParaRPr lang="en-US" dirty="0" smtClean="0"/>
          </a:p>
          <a:p>
            <a:pPr marL="457200" indent="-457200">
              <a:spcBef>
                <a:spcPts val="1200"/>
              </a:spcBef>
              <a:buFont typeface="Arial" panose="020B0604020202020204" pitchFamily="34" charset="0"/>
              <a:buChar char="•"/>
            </a:pPr>
            <a:r>
              <a:rPr lang="en-US" dirty="0" smtClean="0"/>
              <a:t>You </a:t>
            </a:r>
            <a:r>
              <a:rPr lang="en-US" dirty="0"/>
              <a:t>can also write your own </a:t>
            </a:r>
            <a:r>
              <a:rPr lang="en-US" dirty="0">
                <a:hlinkClick r:id="rId2"/>
              </a:rPr>
              <a:t>custom configuration provider</a:t>
            </a:r>
            <a:r>
              <a:rPr lang="en-US" dirty="0"/>
              <a:t>.</a:t>
            </a:r>
            <a:endParaRPr lang="en-US" sz="3200" dirty="0"/>
          </a:p>
        </p:txBody>
      </p:sp>
    </p:spTree>
    <p:extLst>
      <p:ext uri="{BB962C8B-B14F-4D97-AF65-F5344CB8AC3E}">
        <p14:creationId xmlns:p14="http://schemas.microsoft.com/office/powerpoint/2010/main" val="2270803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176254"/>
          </a:xfrm>
        </p:spPr>
        <p:txBody>
          <a:bodyPr/>
          <a:lstStyle/>
          <a:p>
            <a:r>
              <a:rPr lang="en-US" sz="7200" dirty="0" smtClean="0"/>
              <a:t>Demo</a:t>
            </a:r>
            <a:br>
              <a:rPr lang="en-US" sz="7200" dirty="0" smtClean="0"/>
            </a:br>
            <a:r>
              <a:rPr lang="en-US" sz="7200" dirty="0" smtClean="0"/>
              <a:t>«</a:t>
            </a:r>
            <a:r>
              <a:rPr lang="en-US" sz="5400" dirty="0" err="1" smtClean="0"/>
              <a:t>Configuración</a:t>
            </a:r>
            <a:r>
              <a:rPr lang="en-US" sz="5400" dirty="0" smtClean="0"/>
              <a:t> </a:t>
            </a:r>
            <a:r>
              <a:rPr lang="en-US" sz="5400" dirty="0" err="1" smtClean="0"/>
              <a:t>desde</a:t>
            </a:r>
            <a:r>
              <a:rPr lang="en-US" sz="5400" dirty="0" smtClean="0"/>
              <a:t> </a:t>
            </a:r>
            <a:r>
              <a:rPr lang="en-US" sz="5400" dirty="0" err="1" smtClean="0"/>
              <a:t>cualquier</a:t>
            </a:r>
            <a:r>
              <a:rPr lang="en-US" sz="5400" dirty="0" smtClean="0"/>
              <a:t> </a:t>
            </a:r>
            <a:r>
              <a:rPr lang="en-US" sz="5400" dirty="0" err="1" smtClean="0"/>
              <a:t>lugar</a:t>
            </a:r>
            <a:r>
              <a:rPr lang="en-US" sz="6000" dirty="0" smtClean="0"/>
              <a:t>»</a:t>
            </a:r>
            <a:r>
              <a:rPr lang="en-US" dirty="0" smtClean="0"/>
              <a:t/>
            </a:r>
            <a:br>
              <a:rPr lang="en-US" dirty="0" smtClean="0"/>
            </a:b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Servicios comunes</a:t>
            </a:r>
            <a:br>
              <a:rPr lang="es-ES_tradnl" dirty="0"/>
            </a:br>
            <a:r>
              <a:rPr lang="es-ES_tradnl" dirty="0"/>
              <a:t>en .NET Core</a:t>
            </a:r>
          </a:p>
        </p:txBody>
      </p:sp>
      <p:sp>
        <p:nvSpPr>
          <p:cNvPr id="3" name="Marcador de texto 2"/>
          <p:cNvSpPr>
            <a:spLocks noGrp="1"/>
          </p:cNvSpPr>
          <p:nvPr>
            <p:ph type="body" sz="quarter" idx="14"/>
          </p:nvPr>
        </p:nvSpPr>
        <p:spPr/>
        <p:txBody>
          <a:bodyPr/>
          <a:lstStyle/>
          <a:p>
            <a:r>
              <a:rPr lang="es-ES_tradnl" dirty="0"/>
              <a:t>Alex Casquete</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err="1" smtClean="0"/>
              <a:t>Logging</a:t>
            </a:r>
            <a:endParaRPr lang="en-US" dirty="0"/>
          </a:p>
        </p:txBody>
      </p:sp>
    </p:spTree>
    <p:extLst>
      <p:ext uri="{BB962C8B-B14F-4D97-AF65-F5344CB8AC3E}">
        <p14:creationId xmlns:p14="http://schemas.microsoft.com/office/powerpoint/2010/main" val="41760784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3" name="Content Placeholder 2"/>
          <p:cNvSpPr>
            <a:spLocks noGrp="1"/>
          </p:cNvSpPr>
          <p:nvPr>
            <p:ph type="body" sz="quarter" idx="10"/>
          </p:nvPr>
        </p:nvSpPr>
        <p:spPr>
          <a:xfrm>
            <a:off x="274639" y="1212851"/>
            <a:ext cx="11887200" cy="2154436"/>
          </a:xfrm>
        </p:spPr>
        <p:txBody>
          <a:bodyPr/>
          <a:lstStyle/>
          <a:p>
            <a:pPr marL="457200" indent="-457200">
              <a:spcBef>
                <a:spcPts val="1200"/>
              </a:spcBef>
              <a:buFont typeface="Arial" panose="020B0604020202020204" pitchFamily="34" charset="0"/>
              <a:buChar char="•"/>
            </a:pPr>
            <a:r>
              <a:rPr lang="en-US" dirty="0"/>
              <a:t>ASP.NET Core has built-in support for </a:t>
            </a:r>
            <a:r>
              <a:rPr lang="en-US" dirty="0" smtClean="0"/>
              <a:t>logging</a:t>
            </a:r>
          </a:p>
          <a:p>
            <a:pPr marL="457200" indent="-457200">
              <a:spcBef>
                <a:spcPts val="1200"/>
              </a:spcBef>
              <a:buFont typeface="Arial" panose="020B0604020202020204" pitchFamily="34" charset="0"/>
              <a:buChar char="•"/>
            </a:pPr>
            <a:r>
              <a:rPr lang="en-US" dirty="0" smtClean="0"/>
              <a:t>Easily </a:t>
            </a:r>
            <a:r>
              <a:rPr lang="en-US" dirty="0"/>
              <a:t>leverage their preferred logging </a:t>
            </a:r>
            <a:r>
              <a:rPr lang="en-US" dirty="0" smtClean="0"/>
              <a:t>framework’s</a:t>
            </a:r>
          </a:p>
          <a:p>
            <a:pPr marL="457200" indent="-457200">
              <a:spcBef>
                <a:spcPts val="1200"/>
              </a:spcBef>
              <a:buFont typeface="Arial" panose="020B0604020202020204" pitchFamily="34" charset="0"/>
              <a:buChar char="•"/>
            </a:pPr>
            <a:r>
              <a:rPr lang="en-US" dirty="0" smtClean="0"/>
              <a:t>Requires </a:t>
            </a:r>
            <a:r>
              <a:rPr lang="en-US" dirty="0"/>
              <a:t>a minimal amount of setup </a:t>
            </a:r>
            <a:r>
              <a:rPr lang="en-US" dirty="0" smtClean="0"/>
              <a:t>code</a:t>
            </a:r>
          </a:p>
        </p:txBody>
      </p:sp>
    </p:spTree>
    <p:extLst>
      <p:ext uri="{BB962C8B-B14F-4D97-AF65-F5344CB8AC3E}">
        <p14:creationId xmlns:p14="http://schemas.microsoft.com/office/powerpoint/2010/main" val="5439797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176254"/>
          </a:xfrm>
        </p:spPr>
        <p:txBody>
          <a:bodyPr/>
          <a:lstStyle/>
          <a:p>
            <a:r>
              <a:rPr lang="en-US" sz="7200" dirty="0" smtClean="0"/>
              <a:t>Demo</a:t>
            </a:r>
            <a:br>
              <a:rPr lang="en-US" sz="7200" dirty="0" smtClean="0"/>
            </a:br>
            <a:r>
              <a:rPr lang="en-US" sz="7200" dirty="0" smtClean="0"/>
              <a:t>«</a:t>
            </a:r>
            <a:r>
              <a:rPr lang="en-US" sz="5400" dirty="0" smtClean="0"/>
              <a:t>L</a:t>
            </a:r>
            <a:r>
              <a:rPr lang="en-US" sz="5400" dirty="0" smtClean="0"/>
              <a:t>ogging </a:t>
            </a:r>
            <a:r>
              <a:rPr lang="en-US" sz="5400" dirty="0" err="1" smtClean="0"/>
              <a:t>estructurado</a:t>
            </a:r>
            <a:r>
              <a:rPr lang="en-US" sz="5400" dirty="0" smtClean="0"/>
              <a:t> </a:t>
            </a:r>
            <a:r>
              <a:rPr lang="en-US" sz="5400" smtClean="0"/>
              <a:t>con Serilogr</a:t>
            </a:r>
            <a:r>
              <a:rPr lang="en-US" sz="6000" smtClean="0"/>
              <a:t>»</a:t>
            </a:r>
            <a:r>
              <a:rPr lang="en-US" dirty="0" smtClean="0"/>
              <a:t/>
            </a:r>
            <a:br>
              <a:rPr lang="en-US" dirty="0" smtClean="0"/>
            </a:br>
            <a:endParaRPr lang="en-US" sz="7200" dirty="0"/>
          </a:p>
        </p:txBody>
      </p:sp>
    </p:spTree>
    <p:extLst>
      <p:ext uri="{BB962C8B-B14F-4D97-AF65-F5344CB8AC3E}">
        <p14:creationId xmlns:p14="http://schemas.microsoft.com/office/powerpoint/2010/main" val="10127136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a:t>
            </a:r>
            <a:r>
              <a:rPr lang="en-US" dirty="0" err="1" smtClean="0"/>
              <a:t>Recomendaciones</a:t>
            </a:r>
            <a:endParaRPr lang="en-US" dirty="0"/>
          </a:p>
        </p:txBody>
      </p:sp>
      <p:sp>
        <p:nvSpPr>
          <p:cNvPr id="3" name="Content Placeholder 2"/>
          <p:cNvSpPr>
            <a:spLocks noGrp="1"/>
          </p:cNvSpPr>
          <p:nvPr>
            <p:ph type="body" sz="quarter" idx="10"/>
          </p:nvPr>
        </p:nvSpPr>
        <p:spPr>
          <a:xfrm>
            <a:off x="274639" y="1212851"/>
            <a:ext cx="11887200" cy="5539978"/>
          </a:xfrm>
        </p:spPr>
        <p:txBody>
          <a:bodyPr/>
          <a:lstStyle/>
          <a:p>
            <a:pPr marL="457200" indent="-457200">
              <a:spcBef>
                <a:spcPts val="1200"/>
              </a:spcBef>
              <a:buFont typeface="Arial" panose="020B0604020202020204" pitchFamily="34" charset="0"/>
              <a:buChar char="•"/>
            </a:pPr>
            <a:r>
              <a:rPr lang="en-US" sz="3200" dirty="0" smtClean="0"/>
              <a:t>Log </a:t>
            </a:r>
            <a:r>
              <a:rPr lang="en-US" sz="3200" dirty="0"/>
              <a:t>using the correct </a:t>
            </a:r>
            <a:r>
              <a:rPr lang="en-US" sz="3200" dirty="0" err="1"/>
              <a:t>LogLevel</a:t>
            </a:r>
            <a:r>
              <a:rPr lang="en-US" sz="3200" dirty="0"/>
              <a:t>. </a:t>
            </a:r>
          </a:p>
          <a:p>
            <a:pPr marL="457200" indent="-457200">
              <a:spcBef>
                <a:spcPts val="1200"/>
              </a:spcBef>
              <a:buFont typeface="Arial" panose="020B0604020202020204" pitchFamily="34" charset="0"/>
              <a:buChar char="•"/>
            </a:pPr>
            <a:r>
              <a:rPr lang="en-US" sz="3200" dirty="0"/>
              <a:t>Log information that will enable errors to be identified quickly</a:t>
            </a:r>
            <a:r>
              <a:rPr lang="en-US" sz="3200" dirty="0" smtClean="0"/>
              <a:t>.</a:t>
            </a:r>
            <a:endParaRPr lang="en-US" sz="3200" dirty="0"/>
          </a:p>
          <a:p>
            <a:pPr marL="457200" indent="-457200">
              <a:spcBef>
                <a:spcPts val="1200"/>
              </a:spcBef>
              <a:buFont typeface="Arial" panose="020B0604020202020204" pitchFamily="34" charset="0"/>
              <a:buChar char="•"/>
            </a:pPr>
            <a:r>
              <a:rPr lang="en-US" sz="3200" dirty="0"/>
              <a:t>Keep log messages concise without sacrificing important information.</a:t>
            </a:r>
          </a:p>
          <a:p>
            <a:pPr marL="457200" indent="-457200">
              <a:spcBef>
                <a:spcPts val="1200"/>
              </a:spcBef>
              <a:buFont typeface="Arial" panose="020B0604020202020204" pitchFamily="34" charset="0"/>
              <a:buChar char="•"/>
            </a:pPr>
            <a:r>
              <a:rPr lang="en-US" sz="3200" dirty="0" smtClean="0"/>
              <a:t>Consider </a:t>
            </a:r>
            <a:r>
              <a:rPr lang="en-US" sz="3200" dirty="0"/>
              <a:t>adding code guards around logging </a:t>
            </a:r>
            <a:r>
              <a:rPr lang="en-US" sz="3200" dirty="0" smtClean="0"/>
              <a:t>methods</a:t>
            </a:r>
            <a:endParaRPr lang="en-US" sz="3200" dirty="0"/>
          </a:p>
          <a:p>
            <a:pPr marL="457200" indent="-457200">
              <a:spcBef>
                <a:spcPts val="1200"/>
              </a:spcBef>
              <a:buFont typeface="Arial" panose="020B0604020202020204" pitchFamily="34" charset="0"/>
              <a:buChar char="•"/>
            </a:pPr>
            <a:r>
              <a:rPr lang="en-US" sz="3200" dirty="0"/>
              <a:t>Name your loggers with a distinct </a:t>
            </a:r>
            <a:r>
              <a:rPr lang="en-US" sz="3200" dirty="0" smtClean="0"/>
              <a:t>prefix.</a:t>
            </a:r>
            <a:endParaRPr lang="en-US" sz="3200" dirty="0"/>
          </a:p>
          <a:p>
            <a:pPr marL="457200" indent="-457200">
              <a:spcBef>
                <a:spcPts val="1200"/>
              </a:spcBef>
              <a:buFont typeface="Arial" panose="020B0604020202020204" pitchFamily="34" charset="0"/>
              <a:buChar char="•"/>
            </a:pPr>
            <a:r>
              <a:rPr lang="en-US" sz="3200" dirty="0"/>
              <a:t>Use Scopes sparingly, and only for actions with a bounded start and end</a:t>
            </a:r>
            <a:r>
              <a:rPr lang="en-US" sz="3200" dirty="0" smtClean="0"/>
              <a:t>.</a:t>
            </a:r>
            <a:endParaRPr lang="en-US" sz="3200" dirty="0"/>
          </a:p>
          <a:p>
            <a:pPr marL="457200" indent="-457200">
              <a:spcBef>
                <a:spcPts val="1200"/>
              </a:spcBef>
              <a:buFont typeface="Arial" panose="020B0604020202020204" pitchFamily="34" charset="0"/>
              <a:buChar char="•"/>
            </a:pPr>
            <a:r>
              <a:rPr lang="en-US" sz="3200" dirty="0" smtClean="0"/>
              <a:t>Logging </a:t>
            </a:r>
            <a:r>
              <a:rPr lang="en-US" sz="3200" dirty="0"/>
              <a:t>should be related to the business concerns of the application</a:t>
            </a:r>
            <a:r>
              <a:rPr lang="en-US" sz="3200" dirty="0" smtClean="0"/>
              <a:t>.</a:t>
            </a:r>
            <a:endParaRPr lang="en-US" sz="2400" dirty="0"/>
          </a:p>
        </p:txBody>
      </p:sp>
    </p:spTree>
    <p:extLst>
      <p:ext uri="{BB962C8B-B14F-4D97-AF65-F5344CB8AC3E}">
        <p14:creationId xmlns:p14="http://schemas.microsoft.com/office/powerpoint/2010/main" val="228868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err="1" smtClean="0"/>
              <a:t>Caching</a:t>
            </a:r>
            <a:endParaRPr lang="en-US" dirty="0"/>
          </a:p>
        </p:txBody>
      </p:sp>
    </p:spTree>
    <p:extLst>
      <p:ext uri="{BB962C8B-B14F-4D97-AF65-F5344CB8AC3E}">
        <p14:creationId xmlns:p14="http://schemas.microsoft.com/office/powerpoint/2010/main" val="11455483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a:t>
            </a:r>
            <a:endParaRPr lang="en-US" dirty="0"/>
          </a:p>
        </p:txBody>
      </p:sp>
      <p:sp>
        <p:nvSpPr>
          <p:cNvPr id="3" name="Content Placeholder 2"/>
          <p:cNvSpPr>
            <a:spLocks noGrp="1"/>
          </p:cNvSpPr>
          <p:nvPr>
            <p:ph type="body" sz="quarter" idx="10"/>
          </p:nvPr>
        </p:nvSpPr>
        <p:spPr>
          <a:xfrm>
            <a:off x="274639" y="1212851"/>
            <a:ext cx="11887200" cy="3262432"/>
          </a:xfrm>
        </p:spPr>
        <p:txBody>
          <a:bodyPr/>
          <a:lstStyle/>
          <a:p>
            <a:pPr marL="457200" indent="-457200">
              <a:spcBef>
                <a:spcPts val="1200"/>
              </a:spcBef>
              <a:buFont typeface="Arial" panose="020B0604020202020204" pitchFamily="34" charset="0"/>
              <a:buChar char="•"/>
            </a:pPr>
            <a:r>
              <a:rPr lang="en-US" dirty="0"/>
              <a:t>Caching can dramatically improve the performance and scalability of ASP.NET </a:t>
            </a:r>
            <a:r>
              <a:rPr lang="en-US" dirty="0" smtClean="0"/>
              <a:t>applications</a:t>
            </a:r>
          </a:p>
          <a:p>
            <a:pPr marL="457200" indent="-457200">
              <a:spcBef>
                <a:spcPts val="1200"/>
              </a:spcBef>
              <a:buFont typeface="Arial" panose="020B0604020202020204" pitchFamily="34" charset="0"/>
              <a:buChar char="•"/>
            </a:pPr>
            <a:r>
              <a:rPr lang="en-US" dirty="0"/>
              <a:t>Caching in all forms </a:t>
            </a:r>
            <a:r>
              <a:rPr lang="en-US" dirty="0" smtClean="0"/>
              <a:t>involves </a:t>
            </a:r>
            <a:r>
              <a:rPr lang="en-US" dirty="0"/>
              <a:t>making a copy of data in order to optimize performance</a:t>
            </a:r>
            <a:r>
              <a:rPr lang="en-US" dirty="0" smtClean="0"/>
              <a:t>.</a:t>
            </a:r>
          </a:p>
          <a:p>
            <a:pPr marL="457200" indent="-457200">
              <a:spcBef>
                <a:spcPts val="1200"/>
              </a:spcBef>
              <a:buFont typeface="Arial" panose="020B0604020202020204" pitchFamily="34" charset="0"/>
              <a:buChar char="•"/>
            </a:pPr>
            <a:r>
              <a:rPr lang="en-US" dirty="0"/>
              <a:t>ASP.NET supports several different kinds of </a:t>
            </a:r>
            <a:r>
              <a:rPr lang="en-US" dirty="0" smtClean="0"/>
              <a:t>caches.</a:t>
            </a:r>
          </a:p>
        </p:txBody>
      </p:sp>
    </p:spTree>
    <p:extLst>
      <p:ext uri="{BB962C8B-B14F-4D97-AF65-F5344CB8AC3E}">
        <p14:creationId xmlns:p14="http://schemas.microsoft.com/office/powerpoint/2010/main" val="10374280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176254"/>
          </a:xfrm>
        </p:spPr>
        <p:txBody>
          <a:bodyPr/>
          <a:lstStyle/>
          <a:p>
            <a:r>
              <a:rPr lang="en-US" sz="7200" dirty="0" smtClean="0"/>
              <a:t>Demo</a:t>
            </a:r>
            <a:br>
              <a:rPr lang="en-US" sz="7200" dirty="0" smtClean="0"/>
            </a:br>
            <a:r>
              <a:rPr lang="en-US" sz="7200" dirty="0" smtClean="0"/>
              <a:t>«</a:t>
            </a:r>
            <a:r>
              <a:rPr lang="en-US" sz="6000" dirty="0" err="1" smtClean="0"/>
              <a:t>Trabajando</a:t>
            </a:r>
            <a:r>
              <a:rPr lang="en-US" sz="6000" dirty="0" smtClean="0"/>
              <a:t> con cache </a:t>
            </a:r>
            <a:r>
              <a:rPr lang="en-US" sz="6000" dirty="0" err="1" smtClean="0"/>
              <a:t>distribuida</a:t>
            </a:r>
            <a:r>
              <a:rPr lang="en-US" sz="6000" dirty="0" smtClean="0"/>
              <a:t>»</a:t>
            </a:r>
            <a:r>
              <a:rPr lang="en-US" dirty="0" smtClean="0"/>
              <a:t/>
            </a:r>
            <a:br>
              <a:rPr lang="en-US" dirty="0" smtClean="0"/>
            </a:br>
            <a:endParaRPr lang="en-US" sz="7200" dirty="0"/>
          </a:p>
        </p:txBody>
      </p:sp>
    </p:spTree>
    <p:extLst>
      <p:ext uri="{BB962C8B-B14F-4D97-AF65-F5344CB8AC3E}">
        <p14:creationId xmlns:p14="http://schemas.microsoft.com/office/powerpoint/2010/main" val="23620614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type="body" sz="quarter" idx="10"/>
          </p:nvPr>
        </p:nvSpPr>
        <p:spPr>
          <a:xfrm>
            <a:off x="274639" y="1212851"/>
            <a:ext cx="11887200" cy="2154436"/>
          </a:xfrm>
        </p:spPr>
        <p:txBody>
          <a:bodyPr/>
          <a:lstStyle/>
          <a:p>
            <a:pPr marL="457200" indent="-457200">
              <a:spcBef>
                <a:spcPts val="1200"/>
              </a:spcBef>
              <a:buFont typeface="Arial" panose="020B0604020202020204" pitchFamily="34" charset="0"/>
              <a:buChar char="•"/>
            </a:pPr>
            <a:r>
              <a:rPr lang="es-ES" dirty="0" err="1" smtClean="0"/>
              <a:t>Configuration</a:t>
            </a:r>
            <a:endParaRPr lang="es-ES" dirty="0" smtClean="0"/>
          </a:p>
          <a:p>
            <a:pPr marL="457200" indent="-457200">
              <a:spcBef>
                <a:spcPts val="1200"/>
              </a:spcBef>
              <a:buFont typeface="Arial" panose="020B0604020202020204" pitchFamily="34" charset="0"/>
              <a:buChar char="•"/>
            </a:pPr>
            <a:r>
              <a:rPr lang="es-ES" dirty="0" err="1" smtClean="0"/>
              <a:t>Logging</a:t>
            </a:r>
            <a:endParaRPr lang="es-ES" dirty="0" smtClean="0"/>
          </a:p>
          <a:p>
            <a:pPr marL="457200" indent="-457200">
              <a:spcBef>
                <a:spcPts val="1200"/>
              </a:spcBef>
              <a:buFont typeface="Arial" panose="020B0604020202020204" pitchFamily="34" charset="0"/>
              <a:buChar char="•"/>
            </a:pPr>
            <a:r>
              <a:rPr lang="es-ES" dirty="0" err="1" smtClean="0"/>
              <a:t>Caching</a:t>
            </a:r>
            <a:endParaRPr lang="en-US" dirty="0" smtClean="0"/>
          </a:p>
        </p:txBody>
      </p:sp>
    </p:spTree>
    <p:extLst>
      <p:ext uri="{BB962C8B-B14F-4D97-AF65-F5344CB8AC3E}">
        <p14:creationId xmlns:p14="http://schemas.microsoft.com/office/powerpoint/2010/main" val="14756375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p:txBody>
          <a:bodyPr/>
          <a:lstStyle/>
          <a:p>
            <a:endParaRPr lang="es-ES"/>
          </a:p>
        </p:txBody>
      </p:sp>
      <p:sp>
        <p:nvSpPr>
          <p:cNvPr id="4" name="Picture Placeholder 3"/>
          <p:cNvSpPr>
            <a:spLocks noGrp="1"/>
          </p:cNvSpPr>
          <p:nvPr>
            <p:ph type="pic" sz="quarter" idx="14"/>
          </p:nvPr>
        </p:nvSpPr>
        <p:spPr>
          <a:xfrm>
            <a:off x="8046014" y="1236304"/>
            <a:ext cx="3523801" cy="3524400"/>
          </a:xfrm>
        </p:spPr>
      </p:sp>
    </p:spTree>
    <p:extLst>
      <p:ext uri="{BB962C8B-B14F-4D97-AF65-F5344CB8AC3E}">
        <p14:creationId xmlns:p14="http://schemas.microsoft.com/office/powerpoint/2010/main" val="25447524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Plain Concepts GO!!! </a:t>
            </a:r>
            <a:r>
              <a:rPr lang="en-US" dirty="0" err="1"/>
              <a:t>Sorteamos</a:t>
            </a:r>
            <a:r>
              <a:rPr lang="en-US" dirty="0"/>
              <a:t>…</a:t>
            </a:r>
          </a:p>
        </p:txBody>
      </p:sp>
      <p:sp>
        <p:nvSpPr>
          <p:cNvPr id="6" name="Text Placeholder 5"/>
          <p:cNvSpPr>
            <a:spLocks noGrp="1"/>
          </p:cNvSpPr>
          <p:nvPr>
            <p:ph type="body" sz="quarter" idx="10"/>
          </p:nvPr>
        </p:nvSpPr>
        <p:spPr>
          <a:xfrm>
            <a:off x="274638" y="1212851"/>
            <a:ext cx="11887200" cy="5478423"/>
          </a:xfrm>
        </p:spPr>
        <p:txBody>
          <a:bodyPr/>
          <a:lstStyle/>
          <a:p>
            <a:r>
              <a:rPr lang="en-US" dirty="0"/>
              <a:t>1 </a:t>
            </a:r>
            <a:r>
              <a:rPr lang="en-US" dirty="0" err="1"/>
              <a:t>Juego</a:t>
            </a:r>
            <a:r>
              <a:rPr lang="en-US" dirty="0"/>
              <a:t> Deus EX</a:t>
            </a:r>
          </a:p>
          <a:p>
            <a:pPr lvl="1"/>
            <a:r>
              <a:rPr lang="en-US"/>
              <a:t>Si </a:t>
            </a:r>
            <a:r>
              <a:rPr lang="en-US" dirty="0"/>
              <a:t>cazas a 5 Plain speakers</a:t>
            </a:r>
          </a:p>
          <a:p>
            <a:pPr lvl="1"/>
            <a:endParaRPr lang="en-US" dirty="0"/>
          </a:p>
          <a:p>
            <a:r>
              <a:rPr lang="en-US" dirty="0"/>
              <a:t>1 </a:t>
            </a:r>
            <a:r>
              <a:rPr lang="en-US" dirty="0" err="1"/>
              <a:t>Curso</a:t>
            </a:r>
            <a:r>
              <a:rPr lang="en-US" dirty="0"/>
              <a:t> desarrollo apps</a:t>
            </a:r>
          </a:p>
          <a:p>
            <a:pPr lvl="1"/>
            <a:r>
              <a:rPr lang="es-ES" dirty="0"/>
              <a:t>Si cazas a nuestro MVP Javier Suárez</a:t>
            </a:r>
            <a:endParaRPr lang="en-US" dirty="0"/>
          </a:p>
          <a:p>
            <a:endParaRPr lang="en-US" dirty="0"/>
          </a:p>
          <a:p>
            <a:endParaRPr lang="en-US" dirty="0"/>
          </a:p>
          <a:p>
            <a:endParaRPr lang="en-US" dirty="0"/>
          </a:p>
          <a:p>
            <a:r>
              <a:rPr lang="en-US" dirty="0"/>
              <a:t>1 </a:t>
            </a:r>
            <a:r>
              <a:rPr lang="en-US" dirty="0" err="1"/>
              <a:t>Dron</a:t>
            </a:r>
            <a:r>
              <a:rPr lang="en-US" dirty="0"/>
              <a:t> con cámara</a:t>
            </a:r>
          </a:p>
          <a:p>
            <a:pPr lvl="1"/>
            <a:r>
              <a:rPr lang="en-US" dirty="0"/>
              <a:t>Si aciertas todas las preguntas del test de nuestro stand         </a:t>
            </a:r>
            <a:r>
              <a:rPr lang="en-US" dirty="0">
                <a:solidFill>
                  <a:srgbClr val="0078D7"/>
                </a:solidFill>
              </a:rPr>
              <a:t>http://plainconceptsgo.azurewebsites.net/</a:t>
            </a:r>
            <a:r>
              <a:rPr lang="en-US" dirty="0"/>
              <a:t>                                                     </a:t>
            </a:r>
          </a:p>
        </p:txBody>
      </p:sp>
      <p:pic>
        <p:nvPicPr>
          <p:cNvPr id="4" name="Imagen 3"/>
          <p:cNvPicPr>
            <a:picLocks noChangeAspect="1"/>
          </p:cNvPicPr>
          <p:nvPr/>
        </p:nvPicPr>
        <p:blipFill>
          <a:blip r:embed="rId3"/>
          <a:stretch>
            <a:fillRect/>
          </a:stretch>
        </p:blipFill>
        <p:spPr>
          <a:xfrm>
            <a:off x="5410201" y="1491910"/>
            <a:ext cx="6751638" cy="3881777"/>
          </a:xfrm>
          <a:prstGeom prst="rect">
            <a:avLst/>
          </a:prstGeom>
        </p:spPr>
      </p:pic>
      <p:pic>
        <p:nvPicPr>
          <p:cNvPr id="3" name="Imagen 2"/>
          <p:cNvPicPr>
            <a:picLocks noChangeAspect="1"/>
          </p:cNvPicPr>
          <p:nvPr/>
        </p:nvPicPr>
        <p:blipFill>
          <a:blip r:embed="rId4"/>
          <a:stretch>
            <a:fillRect/>
          </a:stretch>
        </p:blipFill>
        <p:spPr>
          <a:xfrm>
            <a:off x="2027237" y="3878262"/>
            <a:ext cx="1495425" cy="1495425"/>
          </a:xfrm>
          <a:prstGeom prst="rect">
            <a:avLst/>
          </a:prstGeom>
        </p:spPr>
      </p:pic>
    </p:spTree>
    <p:extLst>
      <p:ext uri="{BB962C8B-B14F-4D97-AF65-F5344CB8AC3E}">
        <p14:creationId xmlns:p14="http://schemas.microsoft.com/office/powerpoint/2010/main" val="221703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Plain Concepts GO!!! </a:t>
            </a:r>
            <a:r>
              <a:rPr lang="en-US" dirty="0" err="1"/>
              <a:t>Sorteamos</a:t>
            </a:r>
            <a:r>
              <a:rPr lang="en-US" dirty="0"/>
              <a:t> …</a:t>
            </a:r>
          </a:p>
        </p:txBody>
      </p:sp>
      <p:sp>
        <p:nvSpPr>
          <p:cNvPr id="6" name="Text Placeholder 5"/>
          <p:cNvSpPr>
            <a:spLocks noGrp="1"/>
          </p:cNvSpPr>
          <p:nvPr>
            <p:ph type="body" sz="quarter" idx="10"/>
          </p:nvPr>
        </p:nvSpPr>
        <p:spPr>
          <a:xfrm>
            <a:off x="274638" y="1212851"/>
            <a:ext cx="11887200" cy="5478423"/>
          </a:xfrm>
        </p:spPr>
        <p:txBody>
          <a:bodyPr/>
          <a:lstStyle/>
          <a:p>
            <a:r>
              <a:rPr lang="en-US" dirty="0"/>
              <a:t>1 </a:t>
            </a:r>
            <a:r>
              <a:rPr lang="en-US" dirty="0" err="1"/>
              <a:t>Juego</a:t>
            </a:r>
            <a:r>
              <a:rPr lang="en-US" dirty="0"/>
              <a:t> Deus EX</a:t>
            </a:r>
          </a:p>
          <a:p>
            <a:pPr lvl="1"/>
            <a:r>
              <a:rPr lang="en-US"/>
              <a:t>Si </a:t>
            </a:r>
            <a:r>
              <a:rPr lang="en-US" dirty="0"/>
              <a:t>cazas a 5 Plain speakers</a:t>
            </a:r>
          </a:p>
          <a:p>
            <a:pPr lvl="1"/>
            <a:endParaRPr lang="en-US" dirty="0"/>
          </a:p>
          <a:p>
            <a:r>
              <a:rPr lang="en-US" dirty="0"/>
              <a:t>1 </a:t>
            </a:r>
            <a:r>
              <a:rPr lang="en-US" dirty="0" err="1"/>
              <a:t>Curso</a:t>
            </a:r>
            <a:r>
              <a:rPr lang="en-US" dirty="0"/>
              <a:t> desarrollo apps</a:t>
            </a:r>
          </a:p>
          <a:p>
            <a:pPr lvl="1"/>
            <a:r>
              <a:rPr lang="es-ES" dirty="0"/>
              <a:t>Si cazas a nuestro MVP Javier Suárez</a:t>
            </a:r>
            <a:endParaRPr lang="en-US" dirty="0"/>
          </a:p>
          <a:p>
            <a:endParaRPr lang="en-US" dirty="0"/>
          </a:p>
          <a:p>
            <a:endParaRPr lang="en-US" dirty="0"/>
          </a:p>
          <a:p>
            <a:endParaRPr lang="en-US" dirty="0"/>
          </a:p>
          <a:p>
            <a:r>
              <a:rPr lang="en-US" dirty="0"/>
              <a:t>1 </a:t>
            </a:r>
            <a:r>
              <a:rPr lang="en-US" dirty="0" err="1"/>
              <a:t>Dron</a:t>
            </a:r>
            <a:r>
              <a:rPr lang="en-US" dirty="0"/>
              <a:t> con cámara</a:t>
            </a:r>
          </a:p>
          <a:p>
            <a:pPr lvl="1"/>
            <a:r>
              <a:rPr lang="en-US" dirty="0"/>
              <a:t>Si aciertas todas las preguntas del test de nuestro stand         </a:t>
            </a:r>
            <a:r>
              <a:rPr lang="en-US" dirty="0">
                <a:solidFill>
                  <a:srgbClr val="0078D7"/>
                </a:solidFill>
              </a:rPr>
              <a:t>http://plainconceptsgo.azurewebsites.net/</a:t>
            </a:r>
            <a:r>
              <a:rPr lang="en-US" dirty="0"/>
              <a:t>                                                     </a:t>
            </a:r>
          </a:p>
        </p:txBody>
      </p:sp>
      <p:pic>
        <p:nvPicPr>
          <p:cNvPr id="3" name="Imagen 2"/>
          <p:cNvPicPr>
            <a:picLocks noChangeAspect="1"/>
          </p:cNvPicPr>
          <p:nvPr/>
        </p:nvPicPr>
        <p:blipFill>
          <a:blip r:embed="rId3"/>
          <a:stretch>
            <a:fillRect/>
          </a:stretch>
        </p:blipFill>
        <p:spPr>
          <a:xfrm>
            <a:off x="2027237" y="3878262"/>
            <a:ext cx="1495425" cy="1495425"/>
          </a:xfrm>
          <a:prstGeom prst="rect">
            <a:avLst/>
          </a:prstGeom>
        </p:spPr>
      </p:pic>
      <p:pic>
        <p:nvPicPr>
          <p:cNvPr id="4" name="Imagen 3"/>
          <p:cNvPicPr>
            <a:picLocks noChangeAspect="1"/>
          </p:cNvPicPr>
          <p:nvPr/>
        </p:nvPicPr>
        <p:blipFill>
          <a:blip r:embed="rId4"/>
          <a:stretch>
            <a:fillRect/>
          </a:stretch>
        </p:blipFill>
        <p:spPr>
          <a:xfrm>
            <a:off x="-5972" y="-159118"/>
            <a:ext cx="12442448" cy="7153643"/>
          </a:xfrm>
          <a:prstGeom prst="rect">
            <a:avLst/>
          </a:prstGeom>
        </p:spPr>
      </p:pic>
    </p:spTree>
    <p:extLst>
      <p:ext uri="{BB962C8B-B14F-4D97-AF65-F5344CB8AC3E}">
        <p14:creationId xmlns:p14="http://schemas.microsoft.com/office/powerpoint/2010/main" val="361286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186496" y="1877449"/>
            <a:ext cx="6032138" cy="1919619"/>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1998" b="1" i="0" u="none" strike="noStrike" kern="0" cap="all"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Universal Windows platform</a:t>
            </a:r>
          </a:p>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199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Segoe UI" pitchFamily="34" charset="0"/>
                <a:cs typeface="Segoe UI Semibold" panose="020B0702040204020203" pitchFamily="34" charset="0"/>
              </a:rPr>
              <a:t>Unified development across </a:t>
            </a:r>
            <a:br>
              <a:rPr kumimoji="0" lang="en-US" sz="199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Segoe UI" pitchFamily="34" charset="0"/>
                <a:cs typeface="Segoe UI Semibold" panose="020B0702040204020203" pitchFamily="34" charset="0"/>
              </a:rPr>
            </a:br>
            <a:r>
              <a:rPr kumimoji="0" lang="en-US" sz="199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Segoe UI" pitchFamily="34" charset="0"/>
                <a:cs typeface="Segoe UI Semibold" panose="020B0702040204020203" pitchFamily="34" charset="0"/>
              </a:rPr>
              <a:t>Windows devices</a:t>
            </a:r>
          </a:p>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1998" b="1" i="0" u="none" strike="noStrike" kern="0" cap="all"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
            </a:r>
            <a:br>
              <a:rPr kumimoji="0" lang="en-US" sz="1998" b="1" i="0" u="none" strike="noStrike" kern="0" cap="all"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1998" b="1" i="0" u="none" strike="noStrike" kern="0" cap="all"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XAMARIN</a:t>
            </a:r>
          </a:p>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199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186496" y="3968176"/>
            <a:ext cx="6032138" cy="1919619"/>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1998" b="1" i="0" u="none" strike="noStrike" kern="0" cap="all"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.NET CORE</a:t>
            </a:r>
          </a:p>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199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Segoe UI" pitchFamily="34" charset="0"/>
                <a:cs typeface="Segoe UI Semibold" panose="020B0702040204020203" pitchFamily="34" charset="0"/>
              </a:rPr>
              <a:t>Cross-platform, high performance .NET</a:t>
            </a:r>
          </a:p>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1998" b="1" i="0" u="none" strike="noStrike" kern="0" cap="all"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
            </a:r>
            <a:br>
              <a:rPr kumimoji="0" lang="en-US" sz="1998" b="1" i="0" u="none" strike="noStrike" kern="0" cap="all"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1998" b="1" i="0" u="none" strike="noStrike" kern="0" cap="all"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ASP.NET Core</a:t>
            </a:r>
          </a:p>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199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Segoe UI" pitchFamily="34" charset="0"/>
                <a:cs typeface="Segoe UI Semibold" panose="020B0702040204020203" pitchFamily="34" charset="0"/>
              </a:rPr>
              <a:t>Cloud optimized framework </a:t>
            </a:r>
            <a:br>
              <a:rPr kumimoji="0" lang="en-US" sz="199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Segoe UI" pitchFamily="34" charset="0"/>
                <a:cs typeface="Segoe UI Semibold" panose="020B0702040204020203" pitchFamily="34" charset="0"/>
              </a:rPr>
            </a:br>
            <a:r>
              <a:rPr kumimoji="0" lang="en-US" sz="199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81000" y="1877449"/>
            <a:ext cx="6032138" cy="1919619"/>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marL="0" marR="0" lvl="0" indent="0" algn="ctr" defTabSz="931268"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Segoe UI" pitchFamily="34" charset="0"/>
              <a:cs typeface="Segoe UI Semibold" panose="020B0702040204020203" pitchFamily="34" charset="0"/>
            </a:endParaRPr>
          </a:p>
        </p:txBody>
      </p:sp>
      <p:sp>
        <p:nvSpPr>
          <p:cNvPr id="14" name="Chevron 13"/>
          <p:cNvSpPr/>
          <p:nvPr/>
        </p:nvSpPr>
        <p:spPr bwMode="auto">
          <a:xfrm>
            <a:off x="381000" y="3968176"/>
            <a:ext cx="6032138" cy="1919619"/>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marL="0" marR="0" lvl="0" indent="0" algn="ctr" defTabSz="931268"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Segoe UI" pitchFamily="34" charset="0"/>
              <a:cs typeface="Segoe UI Semibold" panose="020B0702040204020203" pitchFamily="34" charset="0"/>
            </a:endParaRPr>
          </a:p>
        </p:txBody>
      </p:sp>
      <p:sp>
        <p:nvSpPr>
          <p:cNvPr id="57" name="Pentagon 56"/>
          <p:cNvSpPr/>
          <p:nvPr/>
        </p:nvSpPr>
        <p:spPr bwMode="auto">
          <a:xfrm>
            <a:off x="4107383" y="1877449"/>
            <a:ext cx="2321963" cy="1919619"/>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1998" b="1" i="0" u="none" strike="noStrike" kern="0" cap="all"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Modern DEVICE EXPERIENCES</a:t>
            </a:r>
          </a:p>
        </p:txBody>
      </p:sp>
      <p:sp>
        <p:nvSpPr>
          <p:cNvPr id="42" name="Pentagon 41"/>
          <p:cNvSpPr/>
          <p:nvPr/>
        </p:nvSpPr>
        <p:spPr bwMode="auto">
          <a:xfrm>
            <a:off x="4107383" y="3968176"/>
            <a:ext cx="2321963" cy="1919619"/>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1998" b="1" i="0" u="none" strike="noStrike" kern="0" cap="all"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Modern CLOUD EXPERIENCES</a:t>
            </a:r>
          </a:p>
        </p:txBody>
      </p:sp>
      <p:sp>
        <p:nvSpPr>
          <p:cNvPr id="4" name="Rectangle 3"/>
          <p:cNvSpPr/>
          <p:nvPr/>
        </p:nvSpPr>
        <p:spPr bwMode="auto">
          <a:xfrm>
            <a:off x="0" y="1704975"/>
            <a:ext cx="4011613" cy="4581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p:cNvGrpSpPr/>
          <p:nvPr/>
        </p:nvGrpSpPr>
        <p:grpSpPr>
          <a:xfrm>
            <a:off x="307448" y="1877450"/>
            <a:ext cx="3652932" cy="4010345"/>
            <a:chOff x="307448" y="1877450"/>
            <a:chExt cx="3652932"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199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Segoe UI" pitchFamily="34" charset="0"/>
                  <a:cs typeface="Segoe UI Semibold" panose="020B0702040204020203" pitchFamily="34" charset="0"/>
                </a:rPr>
                <a:t>Multi-purpose, comprehensive framework for desktop and web applications</a:t>
              </a:r>
              <a:endParaRPr kumimoji="0" lang="en-US" sz="2397"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307448" y="2898095"/>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46" tIns="146117" rIns="182646" bIns="146117" numCol="1" spcCol="0" rtlCol="0" fromWordArt="0" anchor="ctr" anchorCtr="0" forceAA="0" compatLnSpc="1">
              <a:prstTxWarp prst="textNoShape">
                <a:avLst/>
              </a:prstTxWarp>
              <a:noAutofit/>
            </a:bodyPr>
            <a:lstStyle/>
            <a:p>
              <a:pPr marL="0" marR="0" lvl="0" indent="0" algn="ctr" defTabSz="931268" rtl="0" eaLnBrk="1" fontAlgn="base" latinLnBrk="0" hangingPunct="1">
                <a:lnSpc>
                  <a:spcPct val="90000"/>
                </a:lnSpc>
                <a:spcBef>
                  <a:spcPct val="0"/>
                </a:spcBef>
                <a:spcAft>
                  <a:spcPct val="0"/>
                </a:spcAft>
                <a:buClrTx/>
                <a:buSzTx/>
                <a:buFontTx/>
                <a:buNone/>
                <a:tabLst/>
                <a:defRPr/>
              </a:pPr>
              <a:r>
                <a:rPr kumimoji="0" lang="en-US" sz="2800" b="1" i="0" u="none" strike="noStrike" kern="0" cap="all"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75481" y="312979"/>
            <a:ext cx="11885514" cy="822296"/>
          </a:xfrm>
        </p:spPr>
        <p:txBody>
          <a:bodyPr/>
          <a:lstStyle/>
          <a:p>
            <a:r>
              <a:rPr lang="en-US" sz="4488" dirty="0"/>
              <a:t>Exciting times ahead for .NET</a:t>
            </a:r>
          </a:p>
        </p:txBody>
      </p:sp>
    </p:spTree>
    <p:extLst>
      <p:ext uri="{BB962C8B-B14F-4D97-AF65-F5344CB8AC3E}">
        <p14:creationId xmlns:p14="http://schemas.microsoft.com/office/powerpoint/2010/main" val="1886213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548140" y="1380111"/>
            <a:ext cx="2822415" cy="4125291"/>
            <a:chOff x="7489548" y="1582078"/>
            <a:chExt cx="2770346" cy="4044770"/>
          </a:xfrm>
        </p:grpSpPr>
        <p:sp>
          <p:nvSpPr>
            <p:cNvPr id="8" name="Rectangle 7"/>
            <p:cNvSpPr/>
            <p:nvPr/>
          </p:nvSpPr>
          <p:spPr bwMode="auto">
            <a:xfrm>
              <a:off x="7489548" y="1582078"/>
              <a:ext cx="2770346" cy="404477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9" name="TextBox 48"/>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p:txBody>
        </p:sp>
        <p:sp>
          <p:nvSpPr>
            <p:cNvPr id="52" name="TextBox 51"/>
            <p:cNvSpPr txBox="1"/>
            <p:nvPr/>
          </p:nvSpPr>
          <p:spPr>
            <a:xfrm>
              <a:off x="7489548" y="3258589"/>
              <a:ext cx="2767619" cy="990681"/>
            </a:xfrm>
            <a:prstGeom prst="rect">
              <a:avLst/>
            </a:prstGeom>
            <a:no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Runtime </a:t>
              </a:r>
              <a:r>
                <a:rPr kumimoji="0" lang="en-US" sz="1600" b="0" i="0" u="none" strike="noStrike" kern="1200" cap="none" spc="0" normalizeH="0" baseline="0" noProof="0" dirty="0" err="1"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multiplataforma</a:t>
              </a:r>
              <a:r>
                <a:rPr kumimoji="0" lang="en-US" sz="1600" b="0" i="0" u="none" strike="noStrike" kern="1200" cap="none" spc="0" normalizeH="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y open source </a:t>
              </a:r>
              <a:r>
                <a:rPr kumimoji="0" lang="en-US" sz="1600" b="0" i="0" u="none" strike="noStrike" kern="1200" cap="none" spc="0" normalizeH="0" noProof="0" dirty="0" err="1"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basado</a:t>
              </a:r>
              <a:r>
                <a:rPr kumimoji="0" lang="en-US" sz="1600" b="0" i="0" u="none" strike="noStrike" kern="1200" cap="none" spc="0" normalizeH="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noProof="0" dirty="0" err="1"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en</a:t>
              </a:r>
              <a:r>
                <a:rPr kumimoji="0" lang="en-US" sz="1600" b="0" i="0" u="none" strike="noStrike" kern="1200" cap="none" spc="0" normalizeH="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Mono para </a:t>
              </a:r>
              <a:r>
                <a:rPr kumimoji="0" lang="en-US" sz="1600" b="0" i="0" u="none" strike="noStrike" kern="1200" cap="none" spc="0" normalizeH="0" noProof="0" dirty="0" err="1"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dispositivos</a:t>
              </a:r>
              <a:r>
                <a:rPr kumimoji="0" lang="en-US" sz="1600" b="0" i="0" u="none" strike="noStrike" kern="1200" cap="none" spc="0" normalizeH="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iOS</a:t>
              </a: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OS </a:t>
              </a:r>
              <a:r>
                <a:rPr kumimoji="0" lang="en-US" sz="1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X</a:t>
              </a:r>
              <a:r>
                <a:rPr lang="en-US" sz="1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a:t>
              </a:r>
              <a:r>
                <a:rPr lang="en-US" sz="1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y</a:t>
              </a: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a:r>
              <a:b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Android</a:t>
              </a: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6" name="Group 5"/>
          <p:cNvGrpSpPr/>
          <p:nvPr/>
        </p:nvGrpSpPr>
        <p:grpSpPr>
          <a:xfrm>
            <a:off x="1604928" y="1380744"/>
            <a:ext cx="2827246" cy="4125291"/>
            <a:chOff x="1719258" y="1582079"/>
            <a:chExt cx="2772061" cy="4044770"/>
          </a:xfrm>
        </p:grpSpPr>
        <p:sp>
          <p:nvSpPr>
            <p:cNvPr id="5" name="Rectangle 4"/>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7" name="TextBox 46"/>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sp>
          <p:nvSpPr>
            <p:cNvPr id="50" name="TextBox 49"/>
            <p:cNvSpPr txBox="1"/>
            <p:nvPr/>
          </p:nvSpPr>
          <p:spPr>
            <a:xfrm>
              <a:off x="1719258" y="3117024"/>
              <a:ext cx="2758891" cy="990681"/>
            </a:xfrm>
            <a:prstGeom prst="rect">
              <a:avLst/>
            </a:prstGeom>
            <a:noFill/>
          </p:spPr>
          <p:txBody>
            <a:bodyPr wrap="square" rtlCol="0" anchor="ctr">
              <a:noAutofit/>
            </a:bodyPr>
            <a:lstStyle/>
            <a:p>
              <a:pPr marL="0" marR="0" lvl="0" indent="0" algn="ctr" defTabSz="9496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Plataforma</a:t>
              </a:r>
              <a:r>
                <a:rPr kumimoji="0" lang="en-US" sz="1600" b="0" i="0" u="none" strike="noStrike" kern="1200" cap="none" spc="0" normalizeH="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para </a:t>
              </a:r>
              <a:r>
                <a:rPr kumimoji="0" lang="en-US" sz="1600" b="0" i="0" u="none" strike="noStrike" kern="1200" cap="none" spc="0" normalizeH="0" noProof="0" dirty="0" err="1"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aplicaciones</a:t>
              </a:r>
              <a:r>
                <a:rPr kumimoji="0" lang="en-US" sz="1600" b="0" i="0" u="none" strike="noStrike" kern="1200" cap="none" spc="0" normalizeH="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.NET </a:t>
              </a:r>
              <a:r>
                <a:rPr kumimoji="0" lang="en-US" sz="1600" b="0" i="0" u="none" strike="noStrike" kern="1200" cap="none" spc="0" normalizeH="0" noProof="0" dirty="0" err="1"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en</a:t>
              </a:r>
              <a:r>
                <a:rPr kumimoji="0" lang="en-US" sz="1600" b="0" i="0" u="none" strike="noStrike" kern="1200" cap="none" spc="0" normalizeH="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a:t>
              </a:r>
              <a:r>
                <a:rPr lang="en-US" sz="1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Windows</a:t>
              </a:r>
              <a:endPar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grpSp>
        <p:nvGrpSpPr>
          <p:cNvPr id="9" name="Group 8"/>
          <p:cNvGrpSpPr/>
          <p:nvPr/>
        </p:nvGrpSpPr>
        <p:grpSpPr>
          <a:xfrm>
            <a:off x="4555728" y="1380110"/>
            <a:ext cx="2817909" cy="4125291"/>
            <a:chOff x="4604404" y="1582078"/>
            <a:chExt cx="2772059" cy="4044770"/>
          </a:xfrm>
        </p:grpSpPr>
        <p:sp>
          <p:nvSpPr>
            <p:cNvPr id="7" name="Rectangle 6"/>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8" name="TextBox 47"/>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sp>
          <p:nvSpPr>
            <p:cNvPr id="51" name="TextBox 50"/>
            <p:cNvSpPr txBox="1"/>
            <p:nvPr/>
          </p:nvSpPr>
          <p:spPr>
            <a:xfrm>
              <a:off x="4604404" y="3258590"/>
              <a:ext cx="2772059" cy="990681"/>
            </a:xfrm>
            <a:prstGeom prst="rect">
              <a:avLst/>
            </a:prstGeom>
            <a:noFill/>
          </p:spPr>
          <p:txBody>
            <a:bodyPr wrap="square" rtlCol="0" anchor="ctr">
              <a:noAutofit/>
            </a:bodyPr>
            <a:lstStyle/>
            <a:p>
              <a:pPr marL="0" marR="0" lvl="0" indent="0" algn="ctr" defTabSz="9496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Framework </a:t>
              </a:r>
              <a:r>
                <a:rPr kumimoji="0" lang="en-US" sz="1600" b="0" i="0" u="none" strike="noStrike" kern="1200" cap="none" spc="0" normalizeH="0" baseline="0" noProof="0" dirty="0" err="1"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multiplataforma</a:t>
              </a:r>
              <a:r>
                <a:rPr kumimoji="0" lang="en-US" sz="1600"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 y open </a:t>
              </a:r>
              <a:r>
                <a:rPr lang="en-US" sz="1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source</a:t>
              </a:r>
              <a:r>
                <a:rPr lang="en-US" sz="1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a:t>
              </a:r>
              <a:r>
                <a:rPr lang="en-US" sz="1600" dirty="0" err="1"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optimizado</a:t>
              </a:r>
              <a:r>
                <a:rPr lang="en-US" sz="1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para las </a:t>
              </a:r>
              <a:r>
                <a:rPr lang="en-US" sz="1600" dirty="0" err="1"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necesidades</a:t>
              </a:r>
              <a:r>
                <a:rPr lang="en-US" sz="1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de las apps </a:t>
              </a:r>
              <a:r>
                <a:rPr lang="en-US" sz="1600" dirty="0" err="1"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modernas</a:t>
              </a:r>
              <a:r>
                <a:rPr lang="en-US" sz="1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y workflows de </a:t>
              </a:r>
              <a:r>
                <a:rPr lang="en-US" sz="1600" dirty="0" err="1"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desarrolladores</a:t>
              </a: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grpSp>
      <p:grpSp>
        <p:nvGrpSpPr>
          <p:cNvPr id="12" name="Group 1"/>
          <p:cNvGrpSpPr/>
          <p:nvPr/>
        </p:nvGrpSpPr>
        <p:grpSpPr>
          <a:xfrm>
            <a:off x="1603974" y="4584988"/>
            <a:ext cx="8717317" cy="920413"/>
            <a:chOff x="1726476" y="4724401"/>
            <a:chExt cx="8515873"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2318495" y="4836767"/>
              <a:ext cx="1577235" cy="655720"/>
            </a:xfrm>
            <a:prstGeom prst="rect">
              <a:avLst/>
            </a:prstGeom>
            <a:noFill/>
          </p:spPr>
          <p:txBody>
            <a:bodyPr wrap="non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err="1" smtClean="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Distribuido</a:t>
              </a:r>
              <a:r>
                <a:rPr kumimoji="0" lang="en-US" sz="1873"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a:t>
              </a:r>
              <a:br>
                <a:rPr kumimoji="0" lang="en-US" sz="1873"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873"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con Windows</a:t>
              </a:r>
              <a:endParaRPr kumimoji="0" lang="en-US" sz="187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1" name="TextBox 13"/>
            <p:cNvSpPr txBox="1"/>
            <p:nvPr/>
          </p:nvSpPr>
          <p:spPr>
            <a:xfrm>
              <a:off x="5286752" y="4836767"/>
              <a:ext cx="1386188" cy="655720"/>
            </a:xfrm>
            <a:prstGeom prst="rect">
              <a:avLst/>
            </a:prstGeom>
            <a:noFill/>
          </p:spPr>
          <p:txBody>
            <a:bodyPr wrap="non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err="1" smtClean="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Distribuido</a:t>
              </a:r>
              <a:r>
                <a:rPr kumimoji="0" lang="en-US" sz="1873"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a:t>
              </a:r>
              <a:r>
                <a:rPr kumimoji="0" lang="en-US" sz="187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a:r>
              <a:br>
                <a:rPr kumimoji="0" lang="en-US" sz="187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lang="en-US" sz="1873" dirty="0" smtClean="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con la app</a:t>
              </a:r>
              <a:endParaRPr kumimoji="0" lang="en-US" sz="187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 name="TextBox 14"/>
            <p:cNvSpPr txBox="1"/>
            <p:nvPr/>
          </p:nvSpPr>
          <p:spPr>
            <a:xfrm>
              <a:off x="8177377" y="4836767"/>
              <a:ext cx="1386188" cy="655720"/>
            </a:xfrm>
            <a:prstGeom prst="rect">
              <a:avLst/>
            </a:prstGeom>
            <a:noFill/>
          </p:spPr>
          <p:txBody>
            <a:bodyPr wrap="non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err="1" smtClean="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Distribuido</a:t>
              </a:r>
              <a:r>
                <a:rPr kumimoji="0" lang="en-US" sz="1873"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a:t>
              </a:r>
              <a:r>
                <a:rPr kumimoji="0" lang="en-US" sz="187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a:r>
              <a:br>
                <a:rPr kumimoji="0" lang="en-US" sz="187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873"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con la app</a:t>
              </a:r>
              <a:endParaRPr kumimoji="0" lang="en-US" sz="1873"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 name="Title 1"/>
          <p:cNvSpPr>
            <a:spLocks noGrp="1"/>
          </p:cNvSpPr>
          <p:nvPr>
            <p:ph type="title"/>
          </p:nvPr>
        </p:nvSpPr>
        <p:spPr/>
        <p:txBody>
          <a:bodyPr/>
          <a:lstStyle/>
          <a:p>
            <a:r>
              <a:rPr lang="en-US" dirty="0"/>
              <a:t>.NET </a:t>
            </a:r>
            <a:r>
              <a:rPr lang="en-US" dirty="0" smtClean="0"/>
              <a:t>hoy</a:t>
            </a:r>
            <a:endParaRPr lang="en-US" dirty="0"/>
          </a:p>
        </p:txBody>
      </p:sp>
    </p:spTree>
    <p:extLst>
      <p:ext uri="{BB962C8B-B14F-4D97-AF65-F5344CB8AC3E}">
        <p14:creationId xmlns:p14="http://schemas.microsoft.com/office/powerpoint/2010/main" val="807749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ppt_x"/>
                                          </p:val>
                                        </p:tav>
                                        <p:tav tm="100000">
                                          <p:val>
                                            <p:strVal val="#ppt_x"/>
                                          </p:val>
                                        </p:tav>
                                      </p:tavLst>
                                    </p:anim>
                                    <p:anim calcmode="lin" valueType="num">
                                      <p:cBhvr additive="base">
                                        <p:cTn id="14"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decel="100000" fill="hold" nodeType="clickEffect">
                                  <p:stCondLst>
                                    <p:cond delay="0"/>
                                  </p:stCondLst>
                                  <p:childTnLst>
                                    <p:animMotion origin="layout" path="M -3.26015E-6 3.71312E-6 L 0.23769 0.00045 " pathEditMode="relative" rAng="0" ptsTypes="AA">
                                      <p:cBhvr>
                                        <p:cTn id="18" dur="2000" fill="hold"/>
                                        <p:tgtEl>
                                          <p:spTgt spid="10"/>
                                        </p:tgtEl>
                                        <p:attrNameLst>
                                          <p:attrName>ppt_x</p:attrName>
                                          <p:attrName>ppt_y</p:attrName>
                                        </p:attrNameLst>
                                      </p:cBhvr>
                                      <p:rCtr x="11884" y="23"/>
                                    </p:animMotion>
                                  </p:childTnLst>
                                </p:cTn>
                              </p:par>
                            </p:childTnLst>
                          </p:cTn>
                        </p:par>
                        <p:par>
                          <p:cTn id="19" fill="hold">
                            <p:stCondLst>
                              <p:cond delay="2000"/>
                            </p:stCondLst>
                            <p:childTnLst>
                              <p:par>
                                <p:cTn id="20" presetID="2" presetClass="entr" presetSubtype="4" decel="10000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ppt_x"/>
                                          </p:val>
                                        </p:tav>
                                        <p:tav tm="100000">
                                          <p:val>
                                            <p:strVal val="#ppt_x"/>
                                          </p:val>
                                        </p:tav>
                                      </p:tavLst>
                                    </p:anim>
                                    <p:anim calcmode="lin" valueType="num">
                                      <p:cBhvr additive="base">
                                        <p:cTn id="23"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decel="10000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604928" y="1380744"/>
            <a:ext cx="2827243" cy="4125291"/>
            <a:chOff x="1719261" y="1582079"/>
            <a:chExt cx="2772058" cy="4044770"/>
          </a:xfrm>
        </p:grpSpPr>
        <p:sp>
          <p:nvSpPr>
            <p:cNvPr id="50" name="Rectangle 49"/>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1" name="TextBox 50"/>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53" name="Group 52"/>
          <p:cNvGrpSpPr/>
          <p:nvPr/>
        </p:nvGrpSpPr>
        <p:grpSpPr>
          <a:xfrm>
            <a:off x="4558108" y="1380744"/>
            <a:ext cx="2817909" cy="4125291"/>
            <a:chOff x="4604404" y="1582078"/>
            <a:chExt cx="2772059" cy="4044770"/>
          </a:xfrm>
        </p:grpSpPr>
        <p:sp>
          <p:nvSpPr>
            <p:cNvPr id="54" name="Rectangle 53"/>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5" name="TextBox 54"/>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57" name="Group 56"/>
          <p:cNvGrpSpPr/>
          <p:nvPr/>
        </p:nvGrpSpPr>
        <p:grpSpPr>
          <a:xfrm>
            <a:off x="7500903" y="1381951"/>
            <a:ext cx="2822415" cy="4125291"/>
            <a:chOff x="7489548" y="1582078"/>
            <a:chExt cx="2770346" cy="4044770"/>
          </a:xfrm>
        </p:grpSpPr>
        <p:sp>
          <p:nvSpPr>
            <p:cNvPr id="58" name="Rectangle 57"/>
            <p:cNvSpPr/>
            <p:nvPr/>
          </p:nvSpPr>
          <p:spPr bwMode="auto">
            <a:xfrm>
              <a:off x="7489548" y="1582078"/>
              <a:ext cx="2770346" cy="404477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9" name="TextBox 58"/>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p:txBody>
        </p:sp>
      </p:grpSp>
      <p:sp>
        <p:nvSpPr>
          <p:cNvPr id="12" name="TextBox 11"/>
          <p:cNvSpPr txBox="1"/>
          <p:nvPr/>
        </p:nvSpPr>
        <p:spPr>
          <a:xfrm>
            <a:off x="1608484" y="2137310"/>
            <a:ext cx="8714834" cy="1462909"/>
          </a:xfrm>
          <a:prstGeom prst="rect">
            <a:avLst/>
          </a:prstGeom>
          <a:solidFill>
            <a:srgbClr val="000000">
              <a:alpha val="20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14" name="TextBox 13"/>
          <p:cNvSpPr txBox="1"/>
          <p:nvPr/>
        </p:nvSpPr>
        <p:spPr>
          <a:xfrm>
            <a:off x="738685" y="2137310"/>
            <a:ext cx="736997" cy="1462909"/>
          </a:xfrm>
          <a:prstGeom prst="rect">
            <a:avLst/>
          </a:prstGeom>
          <a:solidFill>
            <a:schemeClr val="accent5"/>
          </a:solidFill>
        </p:spPr>
        <p:txBody>
          <a:bodyPr vert="vert270" wrap="square"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MODELS</a:t>
            </a:r>
          </a:p>
        </p:txBody>
      </p:sp>
      <p:sp>
        <p:nvSpPr>
          <p:cNvPr id="15" name="TextBox 14"/>
          <p:cNvSpPr txBox="1"/>
          <p:nvPr/>
        </p:nvSpPr>
        <p:spPr>
          <a:xfrm>
            <a:off x="1608484" y="3773938"/>
            <a:ext cx="8714834" cy="1508625"/>
          </a:xfrm>
          <a:prstGeom prst="rect">
            <a:avLst/>
          </a:prstGeom>
          <a:solidFill>
            <a:srgbClr val="000000">
              <a:alpha val="20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16" name="TextBox 15"/>
          <p:cNvSpPr txBox="1"/>
          <p:nvPr/>
        </p:nvSpPr>
        <p:spPr>
          <a:xfrm>
            <a:off x="738685" y="3773938"/>
            <a:ext cx="736997" cy="1508625"/>
          </a:xfrm>
          <a:prstGeom prst="rect">
            <a:avLst/>
          </a:prstGeom>
          <a:solidFill>
            <a:schemeClr val="accent5"/>
          </a:solidFill>
        </p:spPr>
        <p:txBody>
          <a:bodyPr vert="vert270"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BASE</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p>
        </p:txBody>
      </p:sp>
      <p:sp>
        <p:nvSpPr>
          <p:cNvPr id="26" name="TextBox 25"/>
          <p:cNvSpPr txBox="1"/>
          <p:nvPr/>
        </p:nvSpPr>
        <p:spPr>
          <a:xfrm>
            <a:off x="1646949" y="4243207"/>
            <a:ext cx="2743200"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9" name="TextBox 28"/>
          <p:cNvSpPr txBox="1"/>
          <p:nvPr/>
        </p:nvSpPr>
        <p:spPr>
          <a:xfrm>
            <a:off x="4595462" y="4243207"/>
            <a:ext cx="2743200"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Core Library</a:t>
            </a:r>
          </a:p>
        </p:txBody>
      </p:sp>
      <p:sp>
        <p:nvSpPr>
          <p:cNvPr id="31" name="TextBox 30"/>
          <p:cNvSpPr txBox="1"/>
          <p:nvPr/>
        </p:nvSpPr>
        <p:spPr>
          <a:xfrm>
            <a:off x="7540510" y="4243207"/>
            <a:ext cx="2743200"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sp>
        <p:nvSpPr>
          <p:cNvPr id="37" name="TextBox 36"/>
          <p:cNvSpPr txBox="1"/>
          <p:nvPr/>
        </p:nvSpPr>
        <p:spPr>
          <a:xfrm>
            <a:off x="2364378" y="2996359"/>
            <a:ext cx="1300333"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sp>
        <p:nvSpPr>
          <p:cNvPr id="38" name="TextBox 37"/>
          <p:cNvSpPr txBox="1"/>
          <p:nvPr/>
        </p:nvSpPr>
        <p:spPr>
          <a:xfrm>
            <a:off x="2770610" y="2336594"/>
            <a:ext cx="1573201"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39" name="TextBox 38"/>
          <p:cNvSpPr txBox="1"/>
          <p:nvPr/>
        </p:nvSpPr>
        <p:spPr>
          <a:xfrm>
            <a:off x="1701999" y="2336594"/>
            <a:ext cx="981530"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sp>
        <p:nvSpPr>
          <p:cNvPr id="40" name="TextBox 39"/>
          <p:cNvSpPr txBox="1"/>
          <p:nvPr/>
        </p:nvSpPr>
        <p:spPr>
          <a:xfrm>
            <a:off x="4895052" y="2336594"/>
            <a:ext cx="1360330"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41" name="TextBox 40"/>
          <p:cNvSpPr txBox="1"/>
          <p:nvPr/>
        </p:nvSpPr>
        <p:spPr>
          <a:xfrm>
            <a:off x="5487356" y="2996359"/>
            <a:ext cx="1554339"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sp>
        <p:nvSpPr>
          <p:cNvPr id="42" name="Rectangle 41"/>
          <p:cNvSpPr/>
          <p:nvPr/>
        </p:nvSpPr>
        <p:spPr>
          <a:xfrm>
            <a:off x="6792063" y="3027507"/>
            <a:ext cx="270088" cy="318286"/>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endParaRPr kumimoji="0" lang="en-US" sz="1428"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4" name="TextBox 43"/>
          <p:cNvSpPr txBox="1"/>
          <p:nvPr/>
        </p:nvSpPr>
        <p:spPr>
          <a:xfrm>
            <a:off x="7696760" y="2336594"/>
            <a:ext cx="1172385"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45" name="TextBox 44"/>
          <p:cNvSpPr txBox="1"/>
          <p:nvPr/>
        </p:nvSpPr>
        <p:spPr>
          <a:xfrm>
            <a:off x="8947051" y="2666476"/>
            <a:ext cx="1203962"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grpSp>
        <p:nvGrpSpPr>
          <p:cNvPr id="2" name="Group 1"/>
          <p:cNvGrpSpPr/>
          <p:nvPr/>
        </p:nvGrpSpPr>
        <p:grpSpPr>
          <a:xfrm>
            <a:off x="1605123" y="5627448"/>
            <a:ext cx="8723377" cy="1055719"/>
            <a:chOff x="1973256" y="5338408"/>
            <a:chExt cx="8553107" cy="1035113"/>
          </a:xfrm>
        </p:grpSpPr>
        <p:sp>
          <p:nvSpPr>
            <p:cNvPr id="43" name="TextBox 42"/>
            <p:cNvSpPr txBox="1"/>
            <p:nvPr/>
          </p:nvSpPr>
          <p:spPr>
            <a:xfrm>
              <a:off x="1973257" y="5338408"/>
              <a:ext cx="8553106" cy="1035113"/>
            </a:xfrm>
            <a:prstGeom prst="rect">
              <a:avLst/>
            </a:prstGeom>
            <a:solidFill>
              <a:schemeClr val="accent5"/>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33" name="TextBox 32"/>
            <p:cNvSpPr txBox="1"/>
            <p:nvPr/>
          </p:nvSpPr>
          <p:spPr>
            <a:xfrm>
              <a:off x="2811442"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Compilers</a:t>
              </a:r>
            </a:p>
          </p:txBody>
        </p:sp>
        <p:sp>
          <p:nvSpPr>
            <p:cNvPr id="34" name="TextBox 33"/>
            <p:cNvSpPr txBox="1"/>
            <p:nvPr/>
          </p:nvSpPr>
          <p:spPr>
            <a:xfrm>
              <a:off x="5235634"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Languages</a:t>
              </a:r>
            </a:p>
          </p:txBody>
        </p:sp>
        <p:sp>
          <p:nvSpPr>
            <p:cNvPr id="35" name="TextBox 34"/>
            <p:cNvSpPr txBox="1"/>
            <p:nvPr/>
          </p:nvSpPr>
          <p:spPr>
            <a:xfrm>
              <a:off x="7659826"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 components</a:t>
              </a:r>
            </a:p>
          </p:txBody>
        </p:sp>
        <p:sp>
          <p:nvSpPr>
            <p:cNvPr id="46" name="TextBox 45"/>
            <p:cNvSpPr txBox="1"/>
            <p:nvPr/>
          </p:nvSpPr>
          <p:spPr>
            <a:xfrm>
              <a:off x="1973256" y="5338408"/>
              <a:ext cx="8553106" cy="32669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COMMON INFRASTRUCTURE</a:t>
              </a:r>
            </a:p>
          </p:txBody>
        </p:sp>
      </p:grpSp>
      <p:sp>
        <p:nvSpPr>
          <p:cNvPr id="32" name="TextBox 31"/>
          <p:cNvSpPr txBox="1"/>
          <p:nvPr/>
        </p:nvSpPr>
        <p:spPr>
          <a:xfrm>
            <a:off x="7696759" y="2996359"/>
            <a:ext cx="1171549" cy="460481"/>
          </a:xfrm>
          <a:prstGeom prst="rect">
            <a:avLst/>
          </a:prstGeom>
          <a:solidFill>
            <a:srgbClr val="000000">
              <a:alpha val="25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t>.NET </a:t>
            </a:r>
            <a:r>
              <a:rPr lang="en-US" dirty="0" smtClean="0"/>
              <a:t>hoy —</a:t>
            </a:r>
            <a:r>
              <a:rPr lang="en-US" dirty="0" err="1" smtClean="0"/>
              <a:t>modelo</a:t>
            </a:r>
            <a:r>
              <a:rPr lang="en-US" dirty="0" smtClean="0"/>
              <a:t> de </a:t>
            </a:r>
            <a:r>
              <a:rPr lang="en-US" dirty="0" err="1" smtClean="0"/>
              <a:t>aplicaciones</a:t>
            </a:r>
            <a:r>
              <a:rPr lang="en-US" dirty="0" smtClean="0"/>
              <a:t> y </a:t>
            </a:r>
            <a:r>
              <a:rPr lang="en-US" dirty="0" err="1" smtClean="0"/>
              <a:t>librerías</a:t>
            </a:r>
            <a:endParaRPr lang="en-US" dirty="0"/>
          </a:p>
        </p:txBody>
      </p:sp>
    </p:spTree>
    <p:extLst>
      <p:ext uri="{BB962C8B-B14F-4D97-AF65-F5344CB8AC3E}">
        <p14:creationId xmlns:p14="http://schemas.microsoft.com/office/powerpoint/2010/main" val="321405688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p:cNvGrpSpPr/>
          <p:nvPr/>
        </p:nvGrpSpPr>
        <p:grpSpPr>
          <a:xfrm>
            <a:off x="1604928" y="1380744"/>
            <a:ext cx="2827243" cy="4125291"/>
            <a:chOff x="1719261" y="1582079"/>
            <a:chExt cx="2772058" cy="4044770"/>
          </a:xfrm>
        </p:grpSpPr>
        <p:sp>
          <p:nvSpPr>
            <p:cNvPr id="117" name="Rectangle 116"/>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18" name="TextBox 117"/>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119" name="Group 118"/>
          <p:cNvGrpSpPr/>
          <p:nvPr/>
        </p:nvGrpSpPr>
        <p:grpSpPr>
          <a:xfrm>
            <a:off x="4558108" y="1380744"/>
            <a:ext cx="2817909" cy="4125291"/>
            <a:chOff x="4604404" y="1582078"/>
            <a:chExt cx="2772059" cy="4044770"/>
          </a:xfrm>
        </p:grpSpPr>
        <p:sp>
          <p:nvSpPr>
            <p:cNvPr id="120" name="Rectangle 119"/>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21" name="TextBox 120"/>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22" name="Group 121"/>
          <p:cNvGrpSpPr/>
          <p:nvPr/>
        </p:nvGrpSpPr>
        <p:grpSpPr>
          <a:xfrm>
            <a:off x="7500903" y="1381951"/>
            <a:ext cx="2822415" cy="4125291"/>
            <a:chOff x="7489548" y="1582078"/>
            <a:chExt cx="2770346" cy="4044770"/>
          </a:xfrm>
        </p:grpSpPr>
        <p:sp>
          <p:nvSpPr>
            <p:cNvPr id="123" name="Rectangle 122"/>
            <p:cNvSpPr/>
            <p:nvPr/>
          </p:nvSpPr>
          <p:spPr bwMode="auto">
            <a:xfrm>
              <a:off x="7489548" y="1582078"/>
              <a:ext cx="2770346" cy="4044770"/>
            </a:xfrm>
            <a:prstGeom prst="rect">
              <a:avLst/>
            </a:prstGeom>
            <a:solidFill>
              <a:schemeClr val="accent2">
                <a:lumMod val="90000"/>
                <a:lumOff val="10000"/>
              </a:schemeClr>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24" name="TextBox 123"/>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p:txBody>
        </p:sp>
      </p:grpSp>
      <p:sp>
        <p:nvSpPr>
          <p:cNvPr id="125" name="TextBox 124"/>
          <p:cNvSpPr txBox="1"/>
          <p:nvPr/>
        </p:nvSpPr>
        <p:spPr>
          <a:xfrm>
            <a:off x="1608484" y="2137310"/>
            <a:ext cx="8714834" cy="1462909"/>
          </a:xfrm>
          <a:prstGeom prst="rect">
            <a:avLst/>
          </a:prstGeom>
          <a:solidFill>
            <a:srgbClr val="000000">
              <a:alpha val="20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126" name="TextBox 125"/>
          <p:cNvSpPr txBox="1"/>
          <p:nvPr/>
        </p:nvSpPr>
        <p:spPr>
          <a:xfrm>
            <a:off x="738685" y="2137310"/>
            <a:ext cx="736997" cy="1462909"/>
          </a:xfrm>
          <a:prstGeom prst="rect">
            <a:avLst/>
          </a:prstGeom>
          <a:solidFill>
            <a:schemeClr val="accent5"/>
          </a:solidFill>
        </p:spPr>
        <p:txBody>
          <a:bodyPr vert="vert270" wrap="square"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MODELS</a:t>
            </a:r>
          </a:p>
        </p:txBody>
      </p:sp>
      <p:sp>
        <p:nvSpPr>
          <p:cNvPr id="127" name="TextBox 126"/>
          <p:cNvSpPr txBox="1"/>
          <p:nvPr/>
        </p:nvSpPr>
        <p:spPr>
          <a:xfrm>
            <a:off x="1608484" y="3773938"/>
            <a:ext cx="8714834" cy="1508625"/>
          </a:xfrm>
          <a:prstGeom prst="rect">
            <a:avLst/>
          </a:prstGeom>
          <a:solidFill>
            <a:srgbClr val="000000">
              <a:alpha val="20000"/>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128" name="TextBox 127"/>
          <p:cNvSpPr txBox="1"/>
          <p:nvPr/>
        </p:nvSpPr>
        <p:spPr>
          <a:xfrm>
            <a:off x="738685" y="3773938"/>
            <a:ext cx="736997" cy="1508625"/>
          </a:xfrm>
          <a:prstGeom prst="rect">
            <a:avLst/>
          </a:prstGeom>
          <a:solidFill>
            <a:schemeClr val="accent5"/>
          </a:solidFill>
        </p:spPr>
        <p:txBody>
          <a:bodyPr vert="vert270"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BASE</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p>
        </p:txBody>
      </p:sp>
      <p:grpSp>
        <p:nvGrpSpPr>
          <p:cNvPr id="140" name="Group 139"/>
          <p:cNvGrpSpPr/>
          <p:nvPr/>
        </p:nvGrpSpPr>
        <p:grpSpPr>
          <a:xfrm>
            <a:off x="1605123" y="5627448"/>
            <a:ext cx="8723377" cy="1055719"/>
            <a:chOff x="1973256" y="5338408"/>
            <a:chExt cx="8553107" cy="1035113"/>
          </a:xfrm>
        </p:grpSpPr>
        <p:sp>
          <p:nvSpPr>
            <p:cNvPr id="141" name="TextBox 140"/>
            <p:cNvSpPr txBox="1"/>
            <p:nvPr/>
          </p:nvSpPr>
          <p:spPr>
            <a:xfrm>
              <a:off x="1973257" y="5338408"/>
              <a:ext cx="8553106" cy="1035113"/>
            </a:xfrm>
            <a:prstGeom prst="rect">
              <a:avLst/>
            </a:prstGeom>
            <a:solidFill>
              <a:schemeClr val="accent5"/>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142" name="TextBox 141"/>
            <p:cNvSpPr txBox="1"/>
            <p:nvPr/>
          </p:nvSpPr>
          <p:spPr>
            <a:xfrm>
              <a:off x="2811442"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Compilers</a:t>
              </a:r>
            </a:p>
          </p:txBody>
        </p:sp>
        <p:sp>
          <p:nvSpPr>
            <p:cNvPr id="143" name="TextBox 142"/>
            <p:cNvSpPr txBox="1"/>
            <p:nvPr/>
          </p:nvSpPr>
          <p:spPr>
            <a:xfrm>
              <a:off x="5235634"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Languages</a:t>
              </a:r>
            </a:p>
          </p:txBody>
        </p:sp>
        <p:sp>
          <p:nvSpPr>
            <p:cNvPr id="144" name="TextBox 143"/>
            <p:cNvSpPr txBox="1"/>
            <p:nvPr/>
          </p:nvSpPr>
          <p:spPr>
            <a:xfrm>
              <a:off x="7659826" y="5777636"/>
              <a:ext cx="2060130" cy="451493"/>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 components</a:t>
              </a:r>
            </a:p>
          </p:txBody>
        </p:sp>
        <p:sp>
          <p:nvSpPr>
            <p:cNvPr id="145" name="TextBox 144"/>
            <p:cNvSpPr txBox="1"/>
            <p:nvPr/>
          </p:nvSpPr>
          <p:spPr>
            <a:xfrm>
              <a:off x="1973256" y="5338408"/>
              <a:ext cx="8553106" cy="326690"/>
            </a:xfrm>
            <a:prstGeom prst="rect">
              <a:avLst/>
            </a:prstGeom>
            <a:solidFill>
              <a:srgbClr val="000000">
                <a:alpha val="10196"/>
              </a:srgbClr>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COMMON INFRASTRUCTURE</a:t>
              </a:r>
            </a:p>
          </p:txBody>
        </p:sp>
      </p:grpSp>
      <p:sp>
        <p:nvSpPr>
          <p:cNvPr id="58" name="TextBox 57"/>
          <p:cNvSpPr txBox="1"/>
          <p:nvPr/>
        </p:nvSpPr>
        <p:spPr>
          <a:xfrm>
            <a:off x="10442472" y="3773938"/>
            <a:ext cx="1776516" cy="1508625"/>
          </a:xfrm>
          <a:prstGeom prst="rect">
            <a:avLst/>
          </a:prstGeom>
          <a:solidFill>
            <a:srgbClr val="CFCFCF"/>
          </a:solidFill>
        </p:spPr>
        <p:txBody>
          <a:bodyPr wrap="square" rtlCol="0" anchor="ctr">
            <a:noAutofit/>
          </a:bodyPr>
          <a:lstStyle>
            <a:defPPr>
              <a:defRPr lang="en-US"/>
            </a:defPPr>
            <a:lvl1pPr algn="ctr">
              <a:defRPr sz="1400">
                <a:latin typeface="Segoe UI Semilight" panose="020B0402040204020203" pitchFamily="34" charset="0"/>
                <a:cs typeface="Segoe UI Semilight" panose="020B04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59" name="Rectangle 58"/>
          <p:cNvSpPr/>
          <p:nvPr/>
        </p:nvSpPr>
        <p:spPr>
          <a:xfrm>
            <a:off x="10442472" y="4785026"/>
            <a:ext cx="1776516" cy="497537"/>
          </a:xfrm>
          <a:prstGeom prst="rect">
            <a:avLst/>
          </a:prstGeom>
        </p:spPr>
        <p:txBody>
          <a:bodyPr wrap="square">
            <a:spAutoFit/>
          </a:bodyPr>
          <a:lstStyle/>
          <a:p>
            <a:pPr marL="0" marR="0" lvl="1" indent="0" algn="ctr" defTabSz="912597" rtl="0" eaLnBrk="1" fontAlgn="auto" latinLnBrk="0" hangingPunct="1">
              <a:lnSpc>
                <a:spcPct val="90000"/>
              </a:lnSpc>
              <a:spcBef>
                <a:spcPts val="0"/>
              </a:spcBef>
              <a:spcAft>
                <a:spcPts val="332"/>
              </a:spcAft>
              <a:buClrTx/>
              <a:buSzTx/>
              <a:buFontTx/>
              <a:buNone/>
              <a:tabLst/>
              <a:defRPr/>
            </a:pPr>
            <a:r>
              <a:rPr kumimoji="0" lang="en-US" sz="1428"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PCL reference assemblies</a:t>
            </a:r>
          </a:p>
        </p:txBody>
      </p:sp>
      <p:sp>
        <p:nvSpPr>
          <p:cNvPr id="60" name="TextBox 59"/>
          <p:cNvSpPr txBox="1"/>
          <p:nvPr/>
        </p:nvSpPr>
        <p:spPr>
          <a:xfrm>
            <a:off x="10597647" y="4042941"/>
            <a:ext cx="1466167" cy="734913"/>
          </a:xfrm>
          <a:prstGeom prst="rect">
            <a:avLst/>
          </a:prstGeom>
          <a:solidFill>
            <a:srgbClr val="7F7F7F"/>
          </a:solidFill>
        </p:spPr>
        <p:txBody>
          <a:bodyPr wrap="square"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Reference implementation</a:t>
            </a:r>
          </a:p>
        </p:txBody>
      </p:sp>
      <p:sp>
        <p:nvSpPr>
          <p:cNvPr id="30" name="TextBox 29"/>
          <p:cNvSpPr txBox="1"/>
          <p:nvPr/>
        </p:nvSpPr>
        <p:spPr>
          <a:xfrm>
            <a:off x="10442472" y="2137310"/>
            <a:ext cx="1776516" cy="1462909"/>
          </a:xfrm>
          <a:prstGeom prst="rect">
            <a:avLst/>
          </a:prstGeom>
          <a:solidFill>
            <a:srgbClr val="CFCFCF"/>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32" name="Rectangle 31"/>
          <p:cNvSpPr/>
          <p:nvPr/>
        </p:nvSpPr>
        <p:spPr>
          <a:xfrm>
            <a:off x="10610686" y="2363013"/>
            <a:ext cx="1440088" cy="295854"/>
          </a:xfrm>
          <a:prstGeom prst="rect">
            <a:avLst/>
          </a:prstGeom>
        </p:spPr>
        <p:txBody>
          <a:bodyPr wrap="square">
            <a:spAutoFit/>
          </a:bodyPr>
          <a:lstStyle/>
          <a:p>
            <a:pPr marL="0" marR="0" lvl="1" indent="0" algn="ctr" defTabSz="912597" rtl="0" eaLnBrk="1" fontAlgn="auto" latinLnBrk="0" hangingPunct="1">
              <a:lnSpc>
                <a:spcPct val="90000"/>
              </a:lnSpc>
              <a:spcBef>
                <a:spcPts val="0"/>
              </a:spcBef>
              <a:spcAft>
                <a:spcPts val="332"/>
              </a:spcAft>
              <a:buClrTx/>
              <a:buSzTx/>
              <a:buFontTx/>
              <a:buNone/>
              <a:tabLst/>
              <a:defRPr/>
            </a:pPr>
            <a:r>
              <a:rPr kumimoji="0" lang="en-US" sz="1428"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My code</a:t>
            </a:r>
          </a:p>
        </p:txBody>
      </p:sp>
      <p:grpSp>
        <p:nvGrpSpPr>
          <p:cNvPr id="36" name="Group 35"/>
          <p:cNvGrpSpPr/>
          <p:nvPr/>
        </p:nvGrpSpPr>
        <p:grpSpPr>
          <a:xfrm>
            <a:off x="11262157" y="3222067"/>
            <a:ext cx="137147" cy="820876"/>
            <a:chOff x="10183906" y="1406203"/>
            <a:chExt cx="134470" cy="804852"/>
          </a:xfrm>
        </p:grpSpPr>
        <p:sp>
          <p:nvSpPr>
            <p:cNvPr id="50" name="Oval 49"/>
            <p:cNvSpPr/>
            <p:nvPr/>
          </p:nvSpPr>
          <p:spPr>
            <a:xfrm>
              <a:off x="10183906" y="1406203"/>
              <a:ext cx="134470" cy="13447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FFFFFF"/>
                </a:solidFill>
                <a:effectLst/>
                <a:uLnTx/>
                <a:uFillTx/>
                <a:latin typeface="Segoe UI"/>
                <a:ea typeface="+mn-ea"/>
                <a:cs typeface="+mn-cs"/>
              </a:endParaRPr>
            </a:p>
          </p:txBody>
        </p:sp>
        <p:cxnSp>
          <p:nvCxnSpPr>
            <p:cNvPr id="51" name="Straight Connector 50"/>
            <p:cNvCxnSpPr/>
            <p:nvPr/>
          </p:nvCxnSpPr>
          <p:spPr>
            <a:xfrm>
              <a:off x="10251141" y="1532785"/>
              <a:ext cx="0" cy="678270"/>
            </a:xfrm>
            <a:prstGeom prst="line">
              <a:avLst/>
            </a:prstGeom>
            <a:solidFill>
              <a:schemeClr val="tx1">
                <a:lumMod val="50000"/>
                <a:lumOff val="50000"/>
              </a:schemeClr>
            </a:solid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2" name="TextBox 51"/>
          <p:cNvSpPr txBox="1"/>
          <p:nvPr/>
        </p:nvSpPr>
        <p:spPr>
          <a:xfrm>
            <a:off x="7685290" y="3922042"/>
            <a:ext cx="1754806" cy="407230"/>
          </a:xfrm>
          <a:prstGeom prst="rect">
            <a:avLst/>
          </a:prstGeom>
          <a:solidFill>
            <a:srgbClr val="000000">
              <a:alpha val="25000"/>
            </a:srgbClr>
          </a:solidFill>
        </p:spPr>
        <p:txBody>
          <a:bodyPr wrap="square"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Implementation 3</a:t>
            </a:r>
          </a:p>
        </p:txBody>
      </p:sp>
      <p:cxnSp>
        <p:nvCxnSpPr>
          <p:cNvPr id="53" name="Straight Connector 52"/>
          <p:cNvCxnSpPr/>
          <p:nvPr/>
        </p:nvCxnSpPr>
        <p:spPr>
          <a:xfrm flipV="1">
            <a:off x="3682345" y="4677506"/>
            <a:ext cx="6931152" cy="2919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a:endCxn id="60" idx="1"/>
          </p:cNvCxnSpPr>
          <p:nvPr/>
        </p:nvCxnSpPr>
        <p:spPr>
          <a:xfrm>
            <a:off x="6554651" y="4410398"/>
            <a:ext cx="4042996"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p:nvPr/>
        </p:nvCxnSpPr>
        <p:spPr>
          <a:xfrm>
            <a:off x="9443942" y="4125657"/>
            <a:ext cx="1166744"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6" name="TextBox 55"/>
          <p:cNvSpPr txBox="1"/>
          <p:nvPr/>
        </p:nvSpPr>
        <p:spPr>
          <a:xfrm>
            <a:off x="4787578" y="4210720"/>
            <a:ext cx="1754806" cy="407230"/>
          </a:xfrm>
          <a:prstGeom prst="rect">
            <a:avLst/>
          </a:prstGeom>
          <a:solidFill>
            <a:srgbClr val="000000">
              <a:alpha val="25000"/>
            </a:srgbClr>
          </a:solidFill>
        </p:spPr>
        <p:txBody>
          <a:bodyPr wrap="square"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Implementation 2</a:t>
            </a:r>
          </a:p>
        </p:txBody>
      </p:sp>
      <p:sp>
        <p:nvSpPr>
          <p:cNvPr id="57" name="TextBox 56"/>
          <p:cNvSpPr txBox="1"/>
          <p:nvPr/>
        </p:nvSpPr>
        <p:spPr>
          <a:xfrm>
            <a:off x="1937627" y="4492416"/>
            <a:ext cx="1754806" cy="407230"/>
          </a:xfrm>
          <a:prstGeom prst="rect">
            <a:avLst/>
          </a:prstGeom>
          <a:solidFill>
            <a:srgbClr val="000000">
              <a:alpha val="25000"/>
            </a:srgbClr>
          </a:solidFill>
        </p:spPr>
        <p:txBody>
          <a:bodyPr wrap="square"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Implementation 1</a:t>
            </a:r>
          </a:p>
        </p:txBody>
      </p:sp>
      <p:sp>
        <p:nvSpPr>
          <p:cNvPr id="3" name="Title 2"/>
          <p:cNvSpPr>
            <a:spLocks noGrp="1"/>
          </p:cNvSpPr>
          <p:nvPr>
            <p:ph type="title"/>
          </p:nvPr>
        </p:nvSpPr>
        <p:spPr/>
        <p:txBody>
          <a:bodyPr/>
          <a:lstStyle/>
          <a:p>
            <a:r>
              <a:rPr lang="en-US" dirty="0"/>
              <a:t>.NET today</a:t>
            </a:r>
            <a:r>
              <a:rPr lang="en-US" dirty="0">
                <a:latin typeface="Segoe UI Light" panose="020B0502040204020203" pitchFamily="34" charset="0"/>
                <a:cs typeface="Segoe UI Light" panose="020B0502040204020203" pitchFamily="34" charset="0"/>
              </a:rPr>
              <a:t>—reusing code</a:t>
            </a:r>
          </a:p>
        </p:txBody>
      </p:sp>
    </p:spTree>
    <p:extLst>
      <p:ext uri="{BB962C8B-B14F-4D97-AF65-F5344CB8AC3E}">
        <p14:creationId xmlns:p14="http://schemas.microsoft.com/office/powerpoint/2010/main" val="15010810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078164" y="3999184"/>
            <a:ext cx="8887414" cy="2083121"/>
          </a:xfrm>
          <a:prstGeom prst="rect">
            <a:avLst/>
          </a:prstGeom>
          <a:solidFill>
            <a:srgbClr val="000000">
              <a:alpha val="12941"/>
            </a:srgbClr>
          </a:solidFill>
        </p:spPr>
        <p:txBody>
          <a:bodyPr wrap="square" lIns="373041" rIns="186521" rtlCol="0" anchor="ctr">
            <a:noAutofit/>
          </a:bodyPr>
          <a:lstStyle/>
          <a:p>
            <a:pPr marL="682625" marR="0" lvl="0" indent="-341313"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Need implementations of new capabilities on each platform</a:t>
            </a:r>
          </a:p>
          <a:p>
            <a:pPr marL="682625" marR="0" lvl="0" indent="-341313"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Need to align with different ship cycles (e.g., Windows for </a:t>
            </a:r>
            <a:b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.NET Framework)</a:t>
            </a:r>
          </a:p>
        </p:txBody>
      </p:sp>
      <p:sp useBgFill="1">
        <p:nvSpPr>
          <p:cNvPr id="12" name="TextBox 11"/>
          <p:cNvSpPr txBox="1"/>
          <p:nvPr/>
        </p:nvSpPr>
        <p:spPr>
          <a:xfrm>
            <a:off x="0" y="3999184"/>
            <a:ext cx="3511402" cy="2083121"/>
          </a:xfrm>
          <a:prstGeom prst="homePlate">
            <a:avLst>
              <a:gd name="adj" fmla="val 20154"/>
            </a:avLst>
          </a:prstGeom>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 name="TextBox 45"/>
          <p:cNvSpPr txBox="1"/>
          <p:nvPr/>
        </p:nvSpPr>
        <p:spPr>
          <a:xfrm>
            <a:off x="3078164" y="1667675"/>
            <a:ext cx="8887414" cy="2083121"/>
          </a:xfrm>
          <a:prstGeom prst="rect">
            <a:avLst/>
          </a:prstGeom>
          <a:solidFill>
            <a:srgbClr val="000000">
              <a:alpha val="12941"/>
            </a:srgbClr>
          </a:solidFill>
        </p:spPr>
        <p:txBody>
          <a:bodyPr wrap="square" lIns="373041" rIns="186521" rtlCol="0" anchor="ctr">
            <a:noAutofit/>
          </a:bodyPr>
          <a:lstStyle/>
          <a:p>
            <a:pPr marL="682625" marR="0" lvl="0" indent="-341313"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Key API’s are not present on all platforms</a:t>
            </a:r>
          </a:p>
          <a:p>
            <a:pPr marL="682625" marR="0" lvl="0" indent="-341313"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Different implementations on each platform</a:t>
            </a:r>
          </a:p>
          <a:p>
            <a:pPr marL="682625" marR="0" lvl="0" indent="-341313"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Need to target a small common denominator to reuse code</a:t>
            </a:r>
          </a:p>
          <a:p>
            <a:pPr marL="682625" marR="0" lvl="0" indent="-341313"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rPr>
              <a:t>Need to master 3+1 base class libraries</a:t>
            </a:r>
          </a:p>
        </p:txBody>
      </p:sp>
      <p:sp useBgFill="1">
        <p:nvSpPr>
          <p:cNvPr id="10" name="TextBox 9"/>
          <p:cNvSpPr txBox="1"/>
          <p:nvPr/>
        </p:nvSpPr>
        <p:spPr>
          <a:xfrm>
            <a:off x="0" y="1667675"/>
            <a:ext cx="3511402" cy="2083121"/>
          </a:xfrm>
          <a:prstGeom prst="homePlate">
            <a:avLst>
              <a:gd name="adj" fmla="val 20154"/>
            </a:avLst>
          </a:prstGeom>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 name="Title 1"/>
          <p:cNvSpPr>
            <a:spLocks noGrp="1"/>
          </p:cNvSpPr>
          <p:nvPr>
            <p:ph type="title"/>
          </p:nvPr>
        </p:nvSpPr>
        <p:spPr/>
        <p:txBody>
          <a:bodyPr/>
          <a:lstStyle/>
          <a:p>
            <a:r>
              <a:rPr lang="en-US" dirty="0"/>
              <a:t>.NET </a:t>
            </a:r>
            <a:r>
              <a:rPr lang="en-US" dirty="0" smtClean="0"/>
              <a:t>hoy</a:t>
            </a:r>
            <a:r>
              <a:rPr lang="en-US" dirty="0" smtClean="0">
                <a:latin typeface="Segoe UI Light" panose="020B0502040204020203" pitchFamily="34" charset="0"/>
                <a:cs typeface="Segoe UI Light" panose="020B0502040204020203" pitchFamily="34" charset="0"/>
              </a:rPr>
              <a:t>—</a:t>
            </a:r>
            <a:r>
              <a:rPr lang="en-US" dirty="0" err="1" smtClean="0">
                <a:latin typeface="Segoe UI Light" panose="020B0502040204020203" pitchFamily="34" charset="0"/>
                <a:cs typeface="Segoe UI Light" panose="020B0502040204020203" pitchFamily="34" charset="0"/>
              </a:rPr>
              <a:t>desafíos</a:t>
            </a:r>
            <a:endParaRPr lang="en-US" dirty="0">
              <a:latin typeface="Segoe UI Light" panose="020B0502040204020203" pitchFamily="34" charset="0"/>
              <a:cs typeface="Segoe UI Light" panose="020B0502040204020203" pitchFamily="34" charset="0"/>
            </a:endParaRPr>
          </a:p>
        </p:txBody>
      </p:sp>
      <p:sp>
        <p:nvSpPr>
          <p:cNvPr id="14" name="TextBox 13"/>
          <p:cNvSpPr txBox="1"/>
          <p:nvPr/>
        </p:nvSpPr>
        <p:spPr>
          <a:xfrm>
            <a:off x="466726" y="1667675"/>
            <a:ext cx="3044676" cy="2083121"/>
          </a:xfrm>
          <a:prstGeom prst="homePlate">
            <a:avLst>
              <a:gd name="adj" fmla="val 20154"/>
            </a:avLst>
          </a:prstGeom>
          <a:solidFill>
            <a:schemeClr val="accent1"/>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Developers</a:t>
            </a:r>
          </a:p>
        </p:txBody>
      </p:sp>
      <p:sp>
        <p:nvSpPr>
          <p:cNvPr id="53" name="TextBox 52"/>
          <p:cNvSpPr txBox="1"/>
          <p:nvPr/>
        </p:nvSpPr>
        <p:spPr>
          <a:xfrm>
            <a:off x="466725" y="3999184"/>
            <a:ext cx="3044676" cy="2083121"/>
          </a:xfrm>
          <a:prstGeom prst="homePlate">
            <a:avLst>
              <a:gd name="adj" fmla="val 20154"/>
            </a:avLst>
          </a:prstGeom>
          <a:solidFill>
            <a:schemeClr val="accent1"/>
          </a:solidFill>
        </p:spPr>
        <p:txBody>
          <a:bodyPr wrap="square" rtlCol="0" anchor="ctr">
            <a:no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Platforms</a:t>
            </a:r>
          </a:p>
        </p:txBody>
      </p:sp>
    </p:spTree>
    <p:extLst>
      <p:ext uri="{BB962C8B-B14F-4D97-AF65-F5344CB8AC3E}">
        <p14:creationId xmlns:p14="http://schemas.microsoft.com/office/powerpoint/2010/main" val="2680567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0-#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par>
                          <p:cTn id="17" fill="hold">
                            <p:stCondLst>
                              <p:cond delay="1500"/>
                            </p:stCondLst>
                            <p:childTnLst>
                              <p:par>
                                <p:cTn id="18" presetID="2" presetClass="entr" presetSubtype="8" decel="10000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0-#ppt_w/2"/>
                                          </p:val>
                                        </p:tav>
                                        <p:tav tm="100000">
                                          <p:val>
                                            <p:strVal val="#ppt_x"/>
                                          </p:val>
                                        </p:tav>
                                      </p:tavLst>
                                    </p:anim>
                                    <p:anim calcmode="lin" valueType="num">
                                      <p:cBhvr additive="base">
                                        <p:cTn id="21"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6" grpId="0" animBg="1"/>
      <p:bldP spid="14" grpId="0" animBg="1"/>
      <p:bldP spid="53" grpId="0" animBg="1"/>
    </p:bldLst>
  </p:timing>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2006/documentManagement/typ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150</TotalTime>
  <Words>1371</Words>
  <Application>Microsoft Office PowerPoint</Application>
  <PresentationFormat>Custom</PresentationFormat>
  <Paragraphs>273</Paragraphs>
  <Slides>29</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Semibold</vt:lpstr>
      <vt:lpstr>Segoe UI Semilight</vt:lpstr>
      <vt:lpstr>Wingdings</vt:lpstr>
      <vt:lpstr>GCIO Summit 2016 Template - White</vt:lpstr>
      <vt:lpstr>PowerPoint Presentation</vt:lpstr>
      <vt:lpstr>Servicios comunes en .NET Core</vt:lpstr>
      <vt:lpstr>Plain Concepts GO!!! Sorteamos…</vt:lpstr>
      <vt:lpstr>Plain Concepts GO!!! Sorteamos …</vt:lpstr>
      <vt:lpstr>Exciting times ahead for .NET</vt:lpstr>
      <vt:lpstr>.NET hoy</vt:lpstr>
      <vt:lpstr>.NET hoy —modelo de aplicaciones y librerías</vt:lpstr>
      <vt:lpstr>.NET today—reusing code</vt:lpstr>
      <vt:lpstr>.NET hoy—desafíos</vt:lpstr>
      <vt:lpstr>.NET tomorrow</vt:lpstr>
      <vt:lpstr>.NET tomorrow—reusing code</vt:lpstr>
      <vt:lpstr>.NET standard libraries—advantages</vt:lpstr>
      <vt:lpstr>.NET future innovation</vt:lpstr>
      <vt:lpstr>Developed  in the open</vt:lpstr>
      <vt:lpstr>.NET Core</vt:lpstr>
      <vt:lpstr>ASP.NET Core</vt:lpstr>
      <vt:lpstr>Configuration</vt:lpstr>
      <vt:lpstr>Configuration</vt:lpstr>
      <vt:lpstr>Demo «Configuración desde cualquier lugar» </vt:lpstr>
      <vt:lpstr>Logging</vt:lpstr>
      <vt:lpstr>Logging</vt:lpstr>
      <vt:lpstr>Demo «Logging estructurado con Serilogr» </vt:lpstr>
      <vt:lpstr>Logging Recomendaciones</vt:lpstr>
      <vt:lpstr>Caching</vt:lpstr>
      <vt:lpstr>Caching</vt:lpstr>
      <vt:lpstr>Demo «Trabajando con cache distribuida» </vt:lpstr>
      <vt:lpstr>Recap</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Alex Casquete</cp:lastModifiedBy>
  <cp:revision>35</cp:revision>
  <dcterms:created xsi:type="dcterms:W3CDTF">2016-08-22T02:07:54Z</dcterms:created>
  <dcterms:modified xsi:type="dcterms:W3CDTF">2016-10-03T00:13:24Z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